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y="6858000" cx="12192000"/>
  <p:notesSz cx="7010400" cy="120396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24" roundtripDataSignature="AMtx7mga0AwQDt9H1w4H5+DpgZ57/nf8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slide" Target="slides/slide16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24" Type="http://customschemas.google.com/relationships/presentationmetadata" Target="metadata"/><Relationship Id="rId12" Type="http://schemas.openxmlformats.org/officeDocument/2006/relationships/slide" Target="slides/slide6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7840" cy="604071"/>
          </a:xfrm>
          <a:prstGeom prst="rect">
            <a:avLst/>
          </a:prstGeom>
          <a:noFill/>
          <a:ln>
            <a:noFill/>
          </a:ln>
        </p:spPr>
        <p:txBody>
          <a:bodyPr anchorCtr="0" anchor="t" bIns="54425" lIns="108850" spcFirstLastPara="1" rIns="108850" wrap="square" tIns="54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938" y="0"/>
            <a:ext cx="3037840" cy="604071"/>
          </a:xfrm>
          <a:prstGeom prst="rect">
            <a:avLst/>
          </a:prstGeom>
          <a:noFill/>
          <a:ln>
            <a:noFill/>
          </a:ln>
        </p:spPr>
        <p:txBody>
          <a:bodyPr anchorCtr="0" anchor="t" bIns="54425" lIns="108850" spcFirstLastPara="1" rIns="108850" wrap="square" tIns="54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-106363" y="1504950"/>
            <a:ext cx="7223126" cy="4064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040" y="5794057"/>
            <a:ext cx="5608320" cy="4740593"/>
          </a:xfrm>
          <a:prstGeom prst="rect">
            <a:avLst/>
          </a:prstGeom>
          <a:noFill/>
          <a:ln>
            <a:noFill/>
          </a:ln>
        </p:spPr>
        <p:txBody>
          <a:bodyPr anchorCtr="0" anchor="t" bIns="54425" lIns="108850" spcFirstLastPara="1" rIns="108850" wrap="square" tIns="54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11435531"/>
            <a:ext cx="3037840" cy="604070"/>
          </a:xfrm>
          <a:prstGeom prst="rect">
            <a:avLst/>
          </a:prstGeom>
          <a:noFill/>
          <a:ln>
            <a:noFill/>
          </a:ln>
        </p:spPr>
        <p:txBody>
          <a:bodyPr anchorCtr="0" anchor="b" bIns="54425" lIns="108850" spcFirstLastPara="1" rIns="108850" wrap="square" tIns="54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938" y="11435531"/>
            <a:ext cx="3037840" cy="604070"/>
          </a:xfrm>
          <a:prstGeom prst="rect">
            <a:avLst/>
          </a:prstGeom>
          <a:noFill/>
          <a:ln>
            <a:noFill/>
          </a:ln>
        </p:spPr>
        <p:txBody>
          <a:bodyPr anchorCtr="0" anchor="b" bIns="54425" lIns="108850" spcFirstLastPara="1" rIns="108850" wrap="square" tIns="54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:notes"/>
          <p:cNvSpPr/>
          <p:nvPr>
            <p:ph idx="2" type="sldImg"/>
          </p:nvPr>
        </p:nvSpPr>
        <p:spPr>
          <a:xfrm>
            <a:off x="-106363" y="1504950"/>
            <a:ext cx="7223126" cy="4064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p1:notes"/>
          <p:cNvSpPr txBox="1"/>
          <p:nvPr>
            <p:ph idx="1" type="body"/>
          </p:nvPr>
        </p:nvSpPr>
        <p:spPr>
          <a:xfrm>
            <a:off x="701040" y="5794057"/>
            <a:ext cx="5608320" cy="4740593"/>
          </a:xfrm>
          <a:prstGeom prst="rect">
            <a:avLst/>
          </a:prstGeom>
          <a:noFill/>
          <a:ln>
            <a:noFill/>
          </a:ln>
        </p:spPr>
        <p:txBody>
          <a:bodyPr anchorCtr="0" anchor="t" bIns="54425" lIns="108850" spcFirstLastPara="1" rIns="108850" wrap="square" tIns="54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i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presentation is supported by the Health Resources and Services Administration (HRSA) of the U.S. Department of Health and Human Services (HHS) as part of an award totaling $2.7 million The contents are those of the author(s) and do not necessarily represent the official views of, nor an endorsement, by HRSA, HHS or the U.S. Government.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0" name="Google Shape;140;p1:notes"/>
          <p:cNvSpPr txBox="1"/>
          <p:nvPr>
            <p:ph idx="12" type="sldNum"/>
          </p:nvPr>
        </p:nvSpPr>
        <p:spPr>
          <a:xfrm>
            <a:off x="3970938" y="11435531"/>
            <a:ext cx="3037840" cy="604070"/>
          </a:xfrm>
          <a:prstGeom prst="rect">
            <a:avLst/>
          </a:prstGeom>
          <a:noFill/>
          <a:ln>
            <a:noFill/>
          </a:ln>
        </p:spPr>
        <p:txBody>
          <a:bodyPr anchorCtr="0" anchor="b" bIns="54425" lIns="108850" spcFirstLastPara="1" rIns="108850" wrap="square" tIns="54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0:notes"/>
          <p:cNvSpPr txBox="1"/>
          <p:nvPr>
            <p:ph idx="1" type="body"/>
          </p:nvPr>
        </p:nvSpPr>
        <p:spPr>
          <a:xfrm>
            <a:off x="701040" y="5794057"/>
            <a:ext cx="5608320" cy="4740593"/>
          </a:xfrm>
          <a:prstGeom prst="rect">
            <a:avLst/>
          </a:prstGeom>
          <a:noFill/>
          <a:ln>
            <a:noFill/>
          </a:ln>
        </p:spPr>
        <p:txBody>
          <a:bodyPr anchorCtr="0" anchor="t" bIns="54425" lIns="108850" spcFirstLastPara="1" rIns="108850" wrap="square" tIns="54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5" name="Google Shape;215;p10:notes"/>
          <p:cNvSpPr/>
          <p:nvPr>
            <p:ph idx="2" type="sldImg"/>
          </p:nvPr>
        </p:nvSpPr>
        <p:spPr>
          <a:xfrm>
            <a:off x="-106363" y="1504950"/>
            <a:ext cx="7223126" cy="4064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1:notes"/>
          <p:cNvSpPr txBox="1"/>
          <p:nvPr>
            <p:ph idx="1" type="body"/>
          </p:nvPr>
        </p:nvSpPr>
        <p:spPr>
          <a:xfrm>
            <a:off x="701040" y="5794057"/>
            <a:ext cx="5608320" cy="4740593"/>
          </a:xfrm>
          <a:prstGeom prst="rect">
            <a:avLst/>
          </a:prstGeom>
          <a:noFill/>
          <a:ln>
            <a:noFill/>
          </a:ln>
        </p:spPr>
        <p:txBody>
          <a:bodyPr anchorCtr="0" anchor="t" bIns="54425" lIns="108850" spcFirstLastPara="1" rIns="108850" wrap="square" tIns="54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2" name="Google Shape;222;p11:notes"/>
          <p:cNvSpPr/>
          <p:nvPr>
            <p:ph idx="2" type="sldImg"/>
          </p:nvPr>
        </p:nvSpPr>
        <p:spPr>
          <a:xfrm>
            <a:off x="-106363" y="1504950"/>
            <a:ext cx="7223126" cy="4064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2:notes"/>
          <p:cNvSpPr txBox="1"/>
          <p:nvPr>
            <p:ph idx="1" type="body"/>
          </p:nvPr>
        </p:nvSpPr>
        <p:spPr>
          <a:xfrm>
            <a:off x="701040" y="5794057"/>
            <a:ext cx="5608320" cy="4740593"/>
          </a:xfrm>
          <a:prstGeom prst="rect">
            <a:avLst/>
          </a:prstGeom>
          <a:noFill/>
          <a:ln>
            <a:noFill/>
          </a:ln>
        </p:spPr>
        <p:txBody>
          <a:bodyPr anchorCtr="0" anchor="t" bIns="54425" lIns="108850" spcFirstLastPara="1" rIns="108850" wrap="square" tIns="54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9" name="Google Shape;229;p12:notes"/>
          <p:cNvSpPr/>
          <p:nvPr>
            <p:ph idx="2" type="sldImg"/>
          </p:nvPr>
        </p:nvSpPr>
        <p:spPr>
          <a:xfrm>
            <a:off x="-106363" y="1504950"/>
            <a:ext cx="7223126" cy="4064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3:notes"/>
          <p:cNvSpPr/>
          <p:nvPr>
            <p:ph idx="2" type="sldImg"/>
          </p:nvPr>
        </p:nvSpPr>
        <p:spPr>
          <a:xfrm>
            <a:off x="-106363" y="1504950"/>
            <a:ext cx="7223126" cy="4064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7" name="Google Shape;237;p13:notes"/>
          <p:cNvSpPr txBox="1"/>
          <p:nvPr>
            <p:ph idx="1" type="body"/>
          </p:nvPr>
        </p:nvSpPr>
        <p:spPr>
          <a:xfrm>
            <a:off x="701040" y="5794057"/>
            <a:ext cx="5608320" cy="4740593"/>
          </a:xfrm>
          <a:prstGeom prst="rect">
            <a:avLst/>
          </a:prstGeom>
          <a:noFill/>
          <a:ln>
            <a:noFill/>
          </a:ln>
        </p:spPr>
        <p:txBody>
          <a:bodyPr anchorCtr="0" anchor="t" bIns="54425" lIns="108850" spcFirstLastPara="1" rIns="108850" wrap="square" tIns="54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8" name="Google Shape;238;p13:notes"/>
          <p:cNvSpPr txBox="1"/>
          <p:nvPr>
            <p:ph idx="12" type="sldNum"/>
          </p:nvPr>
        </p:nvSpPr>
        <p:spPr>
          <a:xfrm>
            <a:off x="3970938" y="11435531"/>
            <a:ext cx="3037840" cy="604070"/>
          </a:xfrm>
          <a:prstGeom prst="rect">
            <a:avLst/>
          </a:prstGeom>
          <a:noFill/>
          <a:ln>
            <a:noFill/>
          </a:ln>
        </p:spPr>
        <p:txBody>
          <a:bodyPr anchorCtr="0" anchor="b" bIns="54425" lIns="108850" spcFirstLastPara="1" rIns="108850" wrap="square" tIns="54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4:notes"/>
          <p:cNvSpPr txBox="1"/>
          <p:nvPr>
            <p:ph idx="1" type="body"/>
          </p:nvPr>
        </p:nvSpPr>
        <p:spPr>
          <a:xfrm>
            <a:off x="701040" y="5794057"/>
            <a:ext cx="5608320" cy="4740593"/>
          </a:xfrm>
          <a:prstGeom prst="rect">
            <a:avLst/>
          </a:prstGeom>
          <a:noFill/>
          <a:ln>
            <a:noFill/>
          </a:ln>
        </p:spPr>
        <p:txBody>
          <a:bodyPr anchorCtr="0" anchor="t" bIns="54425" lIns="108850" spcFirstLastPara="1" rIns="108850" wrap="square" tIns="54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6" name="Google Shape;246;p14:notes"/>
          <p:cNvSpPr/>
          <p:nvPr>
            <p:ph idx="2" type="sldImg"/>
          </p:nvPr>
        </p:nvSpPr>
        <p:spPr>
          <a:xfrm>
            <a:off x="-106363" y="1504950"/>
            <a:ext cx="7223126" cy="4064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5:notes"/>
          <p:cNvSpPr txBox="1"/>
          <p:nvPr>
            <p:ph idx="1" type="body"/>
          </p:nvPr>
        </p:nvSpPr>
        <p:spPr>
          <a:xfrm>
            <a:off x="701040" y="5794057"/>
            <a:ext cx="5608320" cy="4740593"/>
          </a:xfrm>
          <a:prstGeom prst="rect">
            <a:avLst/>
          </a:prstGeom>
          <a:noFill/>
          <a:ln>
            <a:noFill/>
          </a:ln>
        </p:spPr>
        <p:txBody>
          <a:bodyPr anchorCtr="0" anchor="t" bIns="54425" lIns="108850" spcFirstLastPara="1" rIns="108850" wrap="square" tIns="54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4" name="Google Shape;254;p15:notes"/>
          <p:cNvSpPr/>
          <p:nvPr>
            <p:ph idx="2" type="sldImg"/>
          </p:nvPr>
        </p:nvSpPr>
        <p:spPr>
          <a:xfrm>
            <a:off x="-106363" y="1504950"/>
            <a:ext cx="7223126" cy="4064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6:notes"/>
          <p:cNvSpPr txBox="1"/>
          <p:nvPr>
            <p:ph idx="1" type="body"/>
          </p:nvPr>
        </p:nvSpPr>
        <p:spPr>
          <a:xfrm>
            <a:off x="701040" y="5794057"/>
            <a:ext cx="5608320" cy="4740593"/>
          </a:xfrm>
          <a:prstGeom prst="rect">
            <a:avLst/>
          </a:prstGeom>
          <a:noFill/>
          <a:ln>
            <a:noFill/>
          </a:ln>
        </p:spPr>
        <p:txBody>
          <a:bodyPr anchorCtr="0" anchor="t" bIns="54425" lIns="108850" spcFirstLastPara="1" rIns="108850" wrap="square" tIns="54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2" name="Google Shape;262;p16:notes"/>
          <p:cNvSpPr/>
          <p:nvPr>
            <p:ph idx="2" type="sldImg"/>
          </p:nvPr>
        </p:nvSpPr>
        <p:spPr>
          <a:xfrm>
            <a:off x="-106363" y="1504950"/>
            <a:ext cx="7223126" cy="4064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7:notes"/>
          <p:cNvSpPr txBox="1"/>
          <p:nvPr>
            <p:ph idx="1" type="body"/>
          </p:nvPr>
        </p:nvSpPr>
        <p:spPr>
          <a:xfrm>
            <a:off x="701040" y="5794057"/>
            <a:ext cx="5608320" cy="4740593"/>
          </a:xfrm>
          <a:prstGeom prst="rect">
            <a:avLst/>
          </a:prstGeom>
          <a:noFill/>
          <a:ln>
            <a:noFill/>
          </a:ln>
        </p:spPr>
        <p:txBody>
          <a:bodyPr anchorCtr="0" anchor="t" bIns="54425" lIns="108850" spcFirstLastPara="1" rIns="108850" wrap="square" tIns="54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9" name="Google Shape;269;p17:notes"/>
          <p:cNvSpPr/>
          <p:nvPr>
            <p:ph idx="2" type="sldImg"/>
          </p:nvPr>
        </p:nvSpPr>
        <p:spPr>
          <a:xfrm>
            <a:off x="-106363" y="1504950"/>
            <a:ext cx="7223126" cy="4064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:notes"/>
          <p:cNvSpPr txBox="1"/>
          <p:nvPr>
            <p:ph idx="1" type="body"/>
          </p:nvPr>
        </p:nvSpPr>
        <p:spPr>
          <a:xfrm>
            <a:off x="701040" y="5794057"/>
            <a:ext cx="5608320" cy="4740593"/>
          </a:xfrm>
          <a:prstGeom prst="rect">
            <a:avLst/>
          </a:prstGeom>
          <a:noFill/>
          <a:ln>
            <a:noFill/>
          </a:ln>
        </p:spPr>
        <p:txBody>
          <a:bodyPr anchorCtr="0" anchor="t" bIns="54425" lIns="108850" spcFirstLastPara="1" rIns="108850" wrap="square" tIns="54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8" name="Google Shape;148;p2:notes"/>
          <p:cNvSpPr/>
          <p:nvPr>
            <p:ph idx="2" type="sldImg"/>
          </p:nvPr>
        </p:nvSpPr>
        <p:spPr>
          <a:xfrm>
            <a:off x="-106363" y="1504950"/>
            <a:ext cx="7223126" cy="4064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:notes"/>
          <p:cNvSpPr/>
          <p:nvPr>
            <p:ph idx="2" type="sldImg"/>
          </p:nvPr>
        </p:nvSpPr>
        <p:spPr>
          <a:xfrm>
            <a:off x="-106363" y="1504950"/>
            <a:ext cx="7223126" cy="4064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3:notes"/>
          <p:cNvSpPr txBox="1"/>
          <p:nvPr>
            <p:ph idx="1" type="body"/>
          </p:nvPr>
        </p:nvSpPr>
        <p:spPr>
          <a:xfrm>
            <a:off x="701040" y="5794057"/>
            <a:ext cx="5608320" cy="4740593"/>
          </a:xfrm>
          <a:prstGeom prst="rect">
            <a:avLst/>
          </a:prstGeom>
          <a:noFill/>
          <a:ln>
            <a:noFill/>
          </a:ln>
        </p:spPr>
        <p:txBody>
          <a:bodyPr anchorCtr="0" anchor="t" bIns="54425" lIns="108850" spcFirstLastPara="1" rIns="108850" wrap="square" tIns="54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7" name="Google Shape;157;p3:notes"/>
          <p:cNvSpPr txBox="1"/>
          <p:nvPr>
            <p:ph idx="12" type="sldNum"/>
          </p:nvPr>
        </p:nvSpPr>
        <p:spPr>
          <a:xfrm>
            <a:off x="3970938" y="11435531"/>
            <a:ext cx="3037840" cy="604070"/>
          </a:xfrm>
          <a:prstGeom prst="rect">
            <a:avLst/>
          </a:prstGeom>
          <a:noFill/>
          <a:ln>
            <a:noFill/>
          </a:ln>
        </p:spPr>
        <p:txBody>
          <a:bodyPr anchorCtr="0" anchor="b" bIns="54425" lIns="108850" spcFirstLastPara="1" rIns="108850" wrap="square" tIns="54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4:notes"/>
          <p:cNvSpPr/>
          <p:nvPr>
            <p:ph idx="2" type="sldImg"/>
          </p:nvPr>
        </p:nvSpPr>
        <p:spPr>
          <a:xfrm>
            <a:off x="-106363" y="1504950"/>
            <a:ext cx="7223126" cy="4064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p4:notes"/>
          <p:cNvSpPr txBox="1"/>
          <p:nvPr>
            <p:ph idx="1" type="body"/>
          </p:nvPr>
        </p:nvSpPr>
        <p:spPr>
          <a:xfrm>
            <a:off x="701040" y="5794057"/>
            <a:ext cx="5608320" cy="4740593"/>
          </a:xfrm>
          <a:prstGeom prst="rect">
            <a:avLst/>
          </a:prstGeom>
          <a:noFill/>
          <a:ln>
            <a:noFill/>
          </a:ln>
        </p:spPr>
        <p:txBody>
          <a:bodyPr anchorCtr="0" anchor="t" bIns="54425" lIns="108850" spcFirstLastPara="1" rIns="108850" wrap="square" tIns="54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6" name="Google Shape;166;p4:notes"/>
          <p:cNvSpPr txBox="1"/>
          <p:nvPr>
            <p:ph idx="12" type="sldNum"/>
          </p:nvPr>
        </p:nvSpPr>
        <p:spPr>
          <a:xfrm>
            <a:off x="3970938" y="11435531"/>
            <a:ext cx="3037840" cy="604070"/>
          </a:xfrm>
          <a:prstGeom prst="rect">
            <a:avLst/>
          </a:prstGeom>
          <a:noFill/>
          <a:ln>
            <a:noFill/>
          </a:ln>
        </p:spPr>
        <p:txBody>
          <a:bodyPr anchorCtr="0" anchor="b" bIns="54425" lIns="108850" spcFirstLastPara="1" rIns="108850" wrap="square" tIns="54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5:notes"/>
          <p:cNvSpPr txBox="1"/>
          <p:nvPr>
            <p:ph idx="1" type="body"/>
          </p:nvPr>
        </p:nvSpPr>
        <p:spPr>
          <a:xfrm>
            <a:off x="701040" y="5794057"/>
            <a:ext cx="5608320" cy="4740593"/>
          </a:xfrm>
          <a:prstGeom prst="rect">
            <a:avLst/>
          </a:prstGeom>
          <a:noFill/>
          <a:ln>
            <a:noFill/>
          </a:ln>
        </p:spPr>
        <p:txBody>
          <a:bodyPr anchorCtr="0" anchor="t" bIns="54425" lIns="108850" spcFirstLastPara="1" rIns="108850" wrap="square" tIns="54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3" name="Google Shape;173;p5:notes"/>
          <p:cNvSpPr/>
          <p:nvPr>
            <p:ph idx="2" type="sldImg"/>
          </p:nvPr>
        </p:nvSpPr>
        <p:spPr>
          <a:xfrm>
            <a:off x="-106363" y="1504950"/>
            <a:ext cx="7223126" cy="4064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6:notes"/>
          <p:cNvSpPr/>
          <p:nvPr>
            <p:ph idx="2" type="sldImg"/>
          </p:nvPr>
        </p:nvSpPr>
        <p:spPr>
          <a:xfrm>
            <a:off x="-106363" y="1504950"/>
            <a:ext cx="7223126" cy="4064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Google Shape;182;p6:notes"/>
          <p:cNvSpPr txBox="1"/>
          <p:nvPr>
            <p:ph idx="1" type="body"/>
          </p:nvPr>
        </p:nvSpPr>
        <p:spPr>
          <a:xfrm>
            <a:off x="701040" y="5794057"/>
            <a:ext cx="5608320" cy="4740593"/>
          </a:xfrm>
          <a:prstGeom prst="rect">
            <a:avLst/>
          </a:prstGeom>
          <a:noFill/>
          <a:ln>
            <a:noFill/>
          </a:ln>
        </p:spPr>
        <p:txBody>
          <a:bodyPr anchorCtr="0" anchor="t" bIns="54425" lIns="108850" spcFirstLastPara="1" rIns="108850" wrap="square" tIns="54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3" name="Google Shape;183;p6:notes"/>
          <p:cNvSpPr txBox="1"/>
          <p:nvPr>
            <p:ph idx="12" type="sldNum"/>
          </p:nvPr>
        </p:nvSpPr>
        <p:spPr>
          <a:xfrm>
            <a:off x="3970938" y="11435531"/>
            <a:ext cx="3037840" cy="604070"/>
          </a:xfrm>
          <a:prstGeom prst="rect">
            <a:avLst/>
          </a:prstGeom>
          <a:noFill/>
          <a:ln>
            <a:noFill/>
          </a:ln>
        </p:spPr>
        <p:txBody>
          <a:bodyPr anchorCtr="0" anchor="b" bIns="54425" lIns="108850" spcFirstLastPara="1" rIns="108850" wrap="square" tIns="54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7:notes"/>
          <p:cNvSpPr/>
          <p:nvPr>
            <p:ph idx="2" type="sldImg"/>
          </p:nvPr>
        </p:nvSpPr>
        <p:spPr>
          <a:xfrm>
            <a:off x="-106363" y="1504950"/>
            <a:ext cx="7223126" cy="4064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0" name="Google Shape;190;p7:notes"/>
          <p:cNvSpPr txBox="1"/>
          <p:nvPr>
            <p:ph idx="1" type="body"/>
          </p:nvPr>
        </p:nvSpPr>
        <p:spPr>
          <a:xfrm>
            <a:off x="701040" y="5794057"/>
            <a:ext cx="5608320" cy="4740593"/>
          </a:xfrm>
          <a:prstGeom prst="rect">
            <a:avLst/>
          </a:prstGeom>
          <a:noFill/>
          <a:ln>
            <a:noFill/>
          </a:ln>
        </p:spPr>
        <p:txBody>
          <a:bodyPr anchorCtr="0" anchor="t" bIns="54425" lIns="108850" spcFirstLastPara="1" rIns="108850" wrap="square" tIns="54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1" name="Google Shape;191;p7:notes"/>
          <p:cNvSpPr txBox="1"/>
          <p:nvPr>
            <p:ph idx="12" type="sldNum"/>
          </p:nvPr>
        </p:nvSpPr>
        <p:spPr>
          <a:xfrm>
            <a:off x="3970938" y="11435531"/>
            <a:ext cx="3037840" cy="604070"/>
          </a:xfrm>
          <a:prstGeom prst="rect">
            <a:avLst/>
          </a:prstGeom>
          <a:noFill/>
          <a:ln>
            <a:noFill/>
          </a:ln>
        </p:spPr>
        <p:txBody>
          <a:bodyPr anchorCtr="0" anchor="b" bIns="54425" lIns="108850" spcFirstLastPara="1" rIns="108850" wrap="square" tIns="54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8:notes"/>
          <p:cNvSpPr/>
          <p:nvPr>
            <p:ph idx="2" type="sldImg"/>
          </p:nvPr>
        </p:nvSpPr>
        <p:spPr>
          <a:xfrm>
            <a:off x="-106363" y="1504950"/>
            <a:ext cx="7223126" cy="4064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8" name="Google Shape;198;p8:notes"/>
          <p:cNvSpPr txBox="1"/>
          <p:nvPr>
            <p:ph idx="1" type="body"/>
          </p:nvPr>
        </p:nvSpPr>
        <p:spPr>
          <a:xfrm>
            <a:off x="701040" y="5794057"/>
            <a:ext cx="5608320" cy="4740593"/>
          </a:xfrm>
          <a:prstGeom prst="rect">
            <a:avLst/>
          </a:prstGeom>
          <a:noFill/>
          <a:ln>
            <a:noFill/>
          </a:ln>
        </p:spPr>
        <p:txBody>
          <a:bodyPr anchorCtr="0" anchor="t" bIns="54425" lIns="108850" spcFirstLastPara="1" rIns="108850" wrap="square" tIns="54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9" name="Google Shape;199;p8:notes"/>
          <p:cNvSpPr txBox="1"/>
          <p:nvPr>
            <p:ph idx="12" type="sldNum"/>
          </p:nvPr>
        </p:nvSpPr>
        <p:spPr>
          <a:xfrm>
            <a:off x="3970938" y="11435531"/>
            <a:ext cx="3037840" cy="604070"/>
          </a:xfrm>
          <a:prstGeom prst="rect">
            <a:avLst/>
          </a:prstGeom>
          <a:noFill/>
          <a:ln>
            <a:noFill/>
          </a:ln>
        </p:spPr>
        <p:txBody>
          <a:bodyPr anchorCtr="0" anchor="b" bIns="54425" lIns="108850" spcFirstLastPara="1" rIns="108850" wrap="square" tIns="54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9:notes"/>
          <p:cNvSpPr txBox="1"/>
          <p:nvPr>
            <p:ph idx="1" type="body"/>
          </p:nvPr>
        </p:nvSpPr>
        <p:spPr>
          <a:xfrm>
            <a:off x="701040" y="5794057"/>
            <a:ext cx="5608320" cy="4740593"/>
          </a:xfrm>
          <a:prstGeom prst="rect">
            <a:avLst/>
          </a:prstGeom>
          <a:noFill/>
          <a:ln>
            <a:noFill/>
          </a:ln>
        </p:spPr>
        <p:txBody>
          <a:bodyPr anchorCtr="0" anchor="t" bIns="54425" lIns="108850" spcFirstLastPara="1" rIns="108850" wrap="square" tIns="54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7" name="Google Shape;207;p9:notes"/>
          <p:cNvSpPr/>
          <p:nvPr>
            <p:ph idx="2" type="sldImg"/>
          </p:nvPr>
        </p:nvSpPr>
        <p:spPr>
          <a:xfrm>
            <a:off x="-106363" y="1504950"/>
            <a:ext cx="7223126" cy="4064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" name="Google Shape;21;p19"/>
          <p:cNvSpPr/>
          <p:nvPr/>
        </p:nvSpPr>
        <p:spPr>
          <a:xfrm>
            <a:off x="0" y="0"/>
            <a:ext cx="5900738" cy="6858000"/>
          </a:xfrm>
          <a:prstGeom prst="rect">
            <a:avLst/>
          </a:prstGeom>
          <a:solidFill>
            <a:srgbClr val="003A7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1"/>
          <p:cNvSpPr txBox="1"/>
          <p:nvPr>
            <p:ph type="ctrTitle"/>
          </p:nvPr>
        </p:nvSpPr>
        <p:spPr>
          <a:xfrm>
            <a:off x="6376992" y="1979614"/>
            <a:ext cx="5138737" cy="19065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A70"/>
              </a:buClr>
              <a:buSzPts val="4800"/>
              <a:buFont typeface="Arial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31"/>
          <p:cNvSpPr txBox="1"/>
          <p:nvPr>
            <p:ph idx="1" type="subTitle"/>
          </p:nvPr>
        </p:nvSpPr>
        <p:spPr>
          <a:xfrm>
            <a:off x="6376991" y="4459289"/>
            <a:ext cx="5138738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47770"/>
              </a:buClr>
              <a:buSzPts val="2400"/>
              <a:buNone/>
              <a:defRPr sz="24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98" name="Google Shape;98;p31"/>
          <p:cNvSpPr txBox="1"/>
          <p:nvPr>
            <p:ph idx="12" type="sldNum"/>
          </p:nvPr>
        </p:nvSpPr>
        <p:spPr>
          <a:xfrm>
            <a:off x="10758488" y="6356350"/>
            <a:ext cx="5953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9" name="Google Shape;99;p31"/>
          <p:cNvSpPr txBox="1"/>
          <p:nvPr>
            <p:ph idx="10" type="dt"/>
          </p:nvPr>
        </p:nvSpPr>
        <p:spPr>
          <a:xfrm>
            <a:off x="9963154" y="6356350"/>
            <a:ext cx="795334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4777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31"/>
          <p:cNvSpPr txBox="1"/>
          <p:nvPr>
            <p:ph idx="11" type="ftr"/>
          </p:nvPr>
        </p:nvSpPr>
        <p:spPr>
          <a:xfrm>
            <a:off x="6381754" y="6356350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4777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31"/>
          <p:cNvSpPr/>
          <p:nvPr/>
        </p:nvSpPr>
        <p:spPr>
          <a:xfrm>
            <a:off x="0" y="0"/>
            <a:ext cx="5900738" cy="6858000"/>
          </a:xfrm>
          <a:prstGeom prst="rect">
            <a:avLst/>
          </a:prstGeom>
          <a:solidFill>
            <a:srgbClr val="003A70"/>
          </a:solidFill>
          <a:ln cap="flat" cmpd="sng" w="12700">
            <a:solidFill>
              <a:srgbClr val="4B768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2"/>
          <p:cNvSpPr txBox="1"/>
          <p:nvPr>
            <p:ph type="title"/>
          </p:nvPr>
        </p:nvSpPr>
        <p:spPr>
          <a:xfrm>
            <a:off x="838198" y="365125"/>
            <a:ext cx="1051560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A7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32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4777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32"/>
          <p:cNvSpPr/>
          <p:nvPr/>
        </p:nvSpPr>
        <p:spPr>
          <a:xfrm>
            <a:off x="0" y="-1"/>
            <a:ext cx="12192000" cy="23018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2"/>
          <p:cNvSpPr txBox="1"/>
          <p:nvPr>
            <p:ph idx="10" type="dt"/>
          </p:nvPr>
        </p:nvSpPr>
        <p:spPr>
          <a:xfrm>
            <a:off x="9963154" y="6356350"/>
            <a:ext cx="795334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84777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32"/>
          <p:cNvSpPr txBox="1"/>
          <p:nvPr>
            <p:ph idx="11" type="ftr"/>
          </p:nvPr>
        </p:nvSpPr>
        <p:spPr>
          <a:xfrm>
            <a:off x="6381754" y="6356350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84777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32"/>
          <p:cNvSpPr txBox="1"/>
          <p:nvPr>
            <p:ph idx="12" type="sldNum"/>
          </p:nvPr>
        </p:nvSpPr>
        <p:spPr>
          <a:xfrm>
            <a:off x="10758488" y="6356350"/>
            <a:ext cx="5953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3"/>
          <p:cNvSpPr txBox="1"/>
          <p:nvPr>
            <p:ph type="title"/>
          </p:nvPr>
        </p:nvSpPr>
        <p:spPr>
          <a:xfrm>
            <a:off x="838198" y="365125"/>
            <a:ext cx="1051560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A7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3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4777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3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4777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3" name="Google Shape;113;p33"/>
          <p:cNvSpPr/>
          <p:nvPr/>
        </p:nvSpPr>
        <p:spPr>
          <a:xfrm>
            <a:off x="0" y="-1"/>
            <a:ext cx="12192000" cy="23018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33"/>
          <p:cNvSpPr txBox="1"/>
          <p:nvPr>
            <p:ph idx="10" type="dt"/>
          </p:nvPr>
        </p:nvSpPr>
        <p:spPr>
          <a:xfrm>
            <a:off x="9963154" y="6356350"/>
            <a:ext cx="795334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33"/>
          <p:cNvSpPr txBox="1"/>
          <p:nvPr>
            <p:ph idx="11" type="ftr"/>
          </p:nvPr>
        </p:nvSpPr>
        <p:spPr>
          <a:xfrm>
            <a:off x="6381754" y="6356350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4777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33"/>
          <p:cNvSpPr txBox="1"/>
          <p:nvPr>
            <p:ph idx="12" type="sldNum"/>
          </p:nvPr>
        </p:nvSpPr>
        <p:spPr>
          <a:xfrm>
            <a:off x="10758488" y="6356350"/>
            <a:ext cx="5953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A7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3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A70"/>
              </a:buClr>
              <a:buSzPts val="2400"/>
              <a:buNone/>
              <a:defRPr b="1" sz="2400">
                <a:solidFill>
                  <a:srgbClr val="003A7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0" name="Google Shape;120;p3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4777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" name="Google Shape;121;p3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A70"/>
              </a:buClr>
              <a:buSzPts val="2400"/>
              <a:buNone/>
              <a:defRPr b="1" sz="2400">
                <a:solidFill>
                  <a:srgbClr val="003A7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2" name="Google Shape;122;p3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4777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" name="Google Shape;123;p34"/>
          <p:cNvSpPr/>
          <p:nvPr/>
        </p:nvSpPr>
        <p:spPr>
          <a:xfrm>
            <a:off x="0" y="-1"/>
            <a:ext cx="12192000" cy="23018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34"/>
          <p:cNvSpPr txBox="1"/>
          <p:nvPr>
            <p:ph idx="10" type="dt"/>
          </p:nvPr>
        </p:nvSpPr>
        <p:spPr>
          <a:xfrm>
            <a:off x="9963154" y="6356350"/>
            <a:ext cx="795334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4777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34"/>
          <p:cNvSpPr txBox="1"/>
          <p:nvPr>
            <p:ph idx="11" type="ftr"/>
          </p:nvPr>
        </p:nvSpPr>
        <p:spPr>
          <a:xfrm>
            <a:off x="6381754" y="6356350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4777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34"/>
          <p:cNvSpPr txBox="1"/>
          <p:nvPr>
            <p:ph idx="12" type="sldNum"/>
          </p:nvPr>
        </p:nvSpPr>
        <p:spPr>
          <a:xfrm>
            <a:off x="10758488" y="6356350"/>
            <a:ext cx="5953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5"/>
          <p:cNvSpPr txBox="1"/>
          <p:nvPr>
            <p:ph type="title"/>
          </p:nvPr>
        </p:nvSpPr>
        <p:spPr>
          <a:xfrm>
            <a:off x="838198" y="365125"/>
            <a:ext cx="1051560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A7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35"/>
          <p:cNvSpPr txBox="1"/>
          <p:nvPr>
            <p:ph idx="10" type="dt"/>
          </p:nvPr>
        </p:nvSpPr>
        <p:spPr>
          <a:xfrm>
            <a:off x="9963154" y="6356350"/>
            <a:ext cx="795334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35"/>
          <p:cNvSpPr txBox="1"/>
          <p:nvPr>
            <p:ph idx="11" type="ftr"/>
          </p:nvPr>
        </p:nvSpPr>
        <p:spPr>
          <a:xfrm>
            <a:off x="6381754" y="6356350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4777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35"/>
          <p:cNvSpPr txBox="1"/>
          <p:nvPr>
            <p:ph idx="12" type="sldNum"/>
          </p:nvPr>
        </p:nvSpPr>
        <p:spPr>
          <a:xfrm>
            <a:off x="10758488" y="6356350"/>
            <a:ext cx="5953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6"/>
          <p:cNvSpPr/>
          <p:nvPr/>
        </p:nvSpPr>
        <p:spPr>
          <a:xfrm>
            <a:off x="0" y="-1"/>
            <a:ext cx="12192000" cy="23018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36"/>
          <p:cNvSpPr txBox="1"/>
          <p:nvPr>
            <p:ph idx="10" type="dt"/>
          </p:nvPr>
        </p:nvSpPr>
        <p:spPr>
          <a:xfrm>
            <a:off x="9963154" y="6356350"/>
            <a:ext cx="795334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4777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36"/>
          <p:cNvSpPr txBox="1"/>
          <p:nvPr>
            <p:ph idx="11" type="ftr"/>
          </p:nvPr>
        </p:nvSpPr>
        <p:spPr>
          <a:xfrm>
            <a:off x="6381754" y="6356350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4777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36"/>
          <p:cNvSpPr txBox="1"/>
          <p:nvPr>
            <p:ph idx="12" type="sldNum"/>
          </p:nvPr>
        </p:nvSpPr>
        <p:spPr>
          <a:xfrm>
            <a:off x="10758488" y="6356350"/>
            <a:ext cx="5953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" name="Google Shape;28;p20"/>
          <p:cNvSpPr/>
          <p:nvPr/>
        </p:nvSpPr>
        <p:spPr>
          <a:xfrm>
            <a:off x="0" y="-1"/>
            <a:ext cx="12192000" cy="23018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2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" name="Google Shape;42;p22"/>
          <p:cNvSpPr/>
          <p:nvPr/>
        </p:nvSpPr>
        <p:spPr>
          <a:xfrm>
            <a:off x="0" y="-1"/>
            <a:ext cx="12192000" cy="23018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2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2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2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2" name="Google Shape;52;p23"/>
          <p:cNvSpPr/>
          <p:nvPr/>
        </p:nvSpPr>
        <p:spPr>
          <a:xfrm>
            <a:off x="0" y="-1"/>
            <a:ext cx="12192000" cy="23018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2" name="Google Shape;62;p25"/>
          <p:cNvSpPr/>
          <p:nvPr/>
        </p:nvSpPr>
        <p:spPr>
          <a:xfrm>
            <a:off x="0" y="-1"/>
            <a:ext cx="12192000" cy="23018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2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7" name="Google Shape;67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2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4" name="Google Shape;74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0"/>
          <p:cNvSpPr txBox="1"/>
          <p:nvPr>
            <p:ph type="title"/>
          </p:nvPr>
        </p:nvSpPr>
        <p:spPr>
          <a:xfrm>
            <a:off x="838198" y="365125"/>
            <a:ext cx="1051560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A70"/>
              </a:buClr>
              <a:buSzPts val="4400"/>
              <a:buFont typeface="Arial"/>
              <a:buNone/>
              <a:defRPr b="0" i="0" sz="4400" u="none" cap="none" strike="noStrike">
                <a:solidFill>
                  <a:srgbClr val="003A7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Google Shape;91;p30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4777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84777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84777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84777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84777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4777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84777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2" name="Google Shape;92;p30"/>
          <p:cNvSpPr txBox="1"/>
          <p:nvPr>
            <p:ph idx="10" type="dt"/>
          </p:nvPr>
        </p:nvSpPr>
        <p:spPr>
          <a:xfrm>
            <a:off x="9963154" y="6356350"/>
            <a:ext cx="795334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Google Shape;93;p30"/>
          <p:cNvSpPr txBox="1"/>
          <p:nvPr>
            <p:ph idx="11" type="ftr"/>
          </p:nvPr>
        </p:nvSpPr>
        <p:spPr>
          <a:xfrm>
            <a:off x="6381754" y="6356350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Google Shape;94;p30"/>
          <p:cNvSpPr txBox="1"/>
          <p:nvPr>
            <p:ph idx="12" type="sldNum"/>
          </p:nvPr>
        </p:nvSpPr>
        <p:spPr>
          <a:xfrm>
            <a:off x="10758488" y="6356350"/>
            <a:ext cx="5953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4777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www.telehealthresourcecenter.org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1692" y="1979614"/>
            <a:ext cx="4426848" cy="28524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1"/>
          <p:cNvSpPr txBox="1"/>
          <p:nvPr/>
        </p:nvSpPr>
        <p:spPr>
          <a:xfrm>
            <a:off x="6376992" y="4832060"/>
            <a:ext cx="5467678" cy="15618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A7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003A70"/>
                </a:solidFill>
                <a:latin typeface="Arial"/>
                <a:ea typeface="Arial"/>
                <a:cs typeface="Arial"/>
                <a:sym typeface="Arial"/>
              </a:rPr>
              <a:t>Eugenia Correia Knight, LICSW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A7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003A70"/>
                </a:solidFill>
                <a:latin typeface="Arial"/>
                <a:ea typeface="Arial"/>
                <a:cs typeface="Arial"/>
                <a:sym typeface="Arial"/>
              </a:rPr>
              <a:t>Director of </a:t>
            </a:r>
            <a:r>
              <a:rPr lang="en-US" sz="2800">
                <a:solidFill>
                  <a:srgbClr val="003A70"/>
                </a:solidFill>
              </a:rPr>
              <a:t>Practicum </a:t>
            </a:r>
            <a:r>
              <a:rPr b="0" i="0" lang="en-US" sz="2800" u="none" cap="none" strike="noStrike">
                <a:solidFill>
                  <a:srgbClr val="003A70"/>
                </a:solidFill>
                <a:latin typeface="Arial"/>
                <a:ea typeface="Arial"/>
                <a:cs typeface="Arial"/>
                <a:sym typeface="Arial"/>
              </a:rPr>
              <a:t>Education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A7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3A7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"/>
          <p:cNvSpPr txBox="1"/>
          <p:nvPr>
            <p:ph type="ctrTitle"/>
          </p:nvPr>
        </p:nvSpPr>
        <p:spPr>
          <a:xfrm>
            <a:off x="6633275" y="464126"/>
            <a:ext cx="4797033" cy="314697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5400"/>
              <a:t>Telehealth</a:t>
            </a:r>
            <a:r>
              <a:rPr lang="en-US" sz="4400"/>
              <a:t>:</a:t>
            </a:r>
            <a:br>
              <a:rPr lang="en-US" sz="4400"/>
            </a:br>
            <a:r>
              <a:rPr lang="en-US" sz="3600"/>
              <a:t>A Primer for Social Work Interns*</a:t>
            </a:r>
            <a:endParaRPr/>
          </a:p>
        </p:txBody>
      </p:sp>
      <p:sp>
        <p:nvSpPr>
          <p:cNvPr id="145" name="Google Shape;145;p1"/>
          <p:cNvSpPr txBox="1"/>
          <p:nvPr/>
        </p:nvSpPr>
        <p:spPr>
          <a:xfrm>
            <a:off x="6824920" y="3797085"/>
            <a:ext cx="4605387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*Special thanks to William James College for sharing this content.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0"/>
          <p:cNvSpPr txBox="1"/>
          <p:nvPr>
            <p:ph type="title"/>
          </p:nvPr>
        </p:nvSpPr>
        <p:spPr>
          <a:xfrm>
            <a:off x="332925" y="203075"/>
            <a:ext cx="11632500" cy="162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Preparing for a Visit - Environment </a:t>
            </a:r>
            <a:endParaRPr/>
          </a:p>
        </p:txBody>
      </p:sp>
      <p:sp>
        <p:nvSpPr>
          <p:cNvPr id="218" name="Google Shape;218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3200"/>
              <a:t>Be sure your setting is client-ready </a:t>
            </a:r>
            <a:endParaRPr sz="4000"/>
          </a:p>
          <a:p>
            <a:pPr indent="-3683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800"/>
              <a:t>Clean, uncluttered, professional background </a:t>
            </a:r>
            <a:endParaRPr sz="4000"/>
          </a:p>
          <a:p>
            <a:pPr indent="-3683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800"/>
              <a:t>Examine your space from the perspective of a client, even small changes can help convey professionalism </a:t>
            </a:r>
            <a:endParaRPr sz="4000"/>
          </a:p>
          <a:p>
            <a:pPr indent="-3683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800"/>
              <a:t>During test visits, pay attention to what is in the client’s field of vision and adjust accordingly </a:t>
            </a:r>
            <a:endParaRPr sz="28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</p:txBody>
      </p:sp>
      <p:sp>
        <p:nvSpPr>
          <p:cNvPr id="219" name="Google Shape;219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1"/>
          <p:cNvSpPr txBox="1"/>
          <p:nvPr>
            <p:ph type="title"/>
          </p:nvPr>
        </p:nvSpPr>
        <p:spPr>
          <a:xfrm>
            <a:off x="390800" y="203075"/>
            <a:ext cx="11516700" cy="127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Environment - continued</a:t>
            </a:r>
            <a:endParaRPr/>
          </a:p>
        </p:txBody>
      </p:sp>
      <p:sp>
        <p:nvSpPr>
          <p:cNvPr id="225" name="Google Shape;225;p11"/>
          <p:cNvSpPr txBox="1"/>
          <p:nvPr>
            <p:ph idx="1" type="body"/>
          </p:nvPr>
        </p:nvSpPr>
        <p:spPr>
          <a:xfrm>
            <a:off x="838200" y="1580827"/>
            <a:ext cx="10515600" cy="45961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Lighting is important: The primary light source should be in front of your face – avoid any backlighting from windows 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Use white noise, “Do Not Disturb” signs, and locks on doors to protect the privacy of sessions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Do not use your bed as a place to sit. If your bedroom is your only 	private space, pull in a chair and have the wall (not a pillow or 	headboard) as your background 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If you need to use a virtual background, make sure it is calming and appropriate.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</p:txBody>
      </p:sp>
      <p:sp>
        <p:nvSpPr>
          <p:cNvPr id="226" name="Google Shape;226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2"/>
          <p:cNvSpPr txBox="1"/>
          <p:nvPr>
            <p:ph type="title"/>
          </p:nvPr>
        </p:nvSpPr>
        <p:spPr>
          <a:xfrm>
            <a:off x="477625" y="365125"/>
            <a:ext cx="10876200" cy="1325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Appearance</a:t>
            </a:r>
            <a:endParaRPr/>
          </a:p>
        </p:txBody>
      </p:sp>
      <p:sp>
        <p:nvSpPr>
          <p:cNvPr id="232" name="Google Shape;232;p12"/>
          <p:cNvSpPr txBox="1"/>
          <p:nvPr>
            <p:ph idx="1" type="body"/>
          </p:nvPr>
        </p:nvSpPr>
        <p:spPr>
          <a:xfrm>
            <a:off x="578900" y="1690700"/>
            <a:ext cx="9505500" cy="432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Dress as you would for any professional encounter in an office setting</a:t>
            </a:r>
            <a:endParaRPr sz="2600"/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Remember to dress appropriately from head-to-toe in the event that you unexpectedly have to stand up during the session</a:t>
            </a:r>
            <a:endParaRPr sz="2600"/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Be aware of eye contact and look at the webcam, not the screen</a:t>
            </a:r>
            <a:endParaRPr sz="2600"/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Be mindful of potential interruptions from pets, children or other sources</a:t>
            </a:r>
            <a:endParaRPr sz="2600"/>
          </a:p>
        </p:txBody>
      </p:sp>
      <p:sp>
        <p:nvSpPr>
          <p:cNvPr id="233" name="Google Shape;23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34" name="Google Shape;234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84396" y="2086951"/>
            <a:ext cx="1906291" cy="2338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3"/>
          <p:cNvSpPr txBox="1"/>
          <p:nvPr>
            <p:ph type="title"/>
          </p:nvPr>
        </p:nvSpPr>
        <p:spPr>
          <a:xfrm>
            <a:off x="318475" y="185751"/>
            <a:ext cx="11035200" cy="15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Starting the Visit</a:t>
            </a:r>
            <a:endParaRPr/>
          </a:p>
        </p:txBody>
      </p:sp>
      <p:sp>
        <p:nvSpPr>
          <p:cNvPr id="241" name="Google Shape;241;p13"/>
          <p:cNvSpPr txBox="1"/>
          <p:nvPr>
            <p:ph idx="1" type="body"/>
          </p:nvPr>
        </p:nvSpPr>
        <p:spPr>
          <a:xfrm>
            <a:off x="318600" y="1890162"/>
            <a:ext cx="11386500" cy="42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2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-US" sz="2900"/>
              <a:t>Inform your client that you are alone and the conversation is private. You many want to mention any means used to maintain privacy.</a:t>
            </a:r>
            <a:endParaRPr sz="2500"/>
          </a:p>
          <a:p>
            <a:pPr indent="-412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-US" sz="2900"/>
              <a:t>Answer any questions about technology and confirm that the client can see you and hear you</a:t>
            </a:r>
            <a:endParaRPr sz="2500"/>
          </a:p>
          <a:p>
            <a:pPr indent="-412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-US" sz="2900"/>
              <a:t>If you anticipate disruptions, discuss ahead (both parties)</a:t>
            </a:r>
            <a:endParaRPr sz="2500"/>
          </a:p>
          <a:p>
            <a:pPr indent="-412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-US" sz="2900"/>
              <a:t>Inform client of anything you do off screen (note taking, grabbing a book, looking up resources for them on a separate tab)</a:t>
            </a:r>
            <a:endParaRPr sz="2500"/>
          </a:p>
        </p:txBody>
      </p:sp>
      <p:sp>
        <p:nvSpPr>
          <p:cNvPr id="242" name="Google Shape;242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43" name="Google Shape;243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05715" y="205700"/>
            <a:ext cx="2696705" cy="1504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4"/>
          <p:cNvSpPr txBox="1"/>
          <p:nvPr>
            <p:ph type="title"/>
          </p:nvPr>
        </p:nvSpPr>
        <p:spPr>
          <a:xfrm>
            <a:off x="130375" y="72850"/>
            <a:ext cx="12061500" cy="1617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457200" lvl="0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Client Engagement</a:t>
            </a:r>
            <a:endParaRPr/>
          </a:p>
        </p:txBody>
      </p:sp>
      <p:sp>
        <p:nvSpPr>
          <p:cNvPr id="249" name="Google Shape;249;p14"/>
          <p:cNvSpPr txBox="1"/>
          <p:nvPr>
            <p:ph idx="1" type="body"/>
          </p:nvPr>
        </p:nvSpPr>
        <p:spPr>
          <a:xfrm>
            <a:off x="477625" y="2012475"/>
            <a:ext cx="10876200" cy="41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Greet the client warmly as if you were greeting in person</a:t>
            </a:r>
            <a:endParaRPr/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You may want to use more words to describe what you are thinking and feeling as some of the non-verbal communication is lost</a:t>
            </a:r>
            <a:endParaRPr/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Most people feel that the technology feel tends to fade away after the initial few minutes</a:t>
            </a:r>
            <a:endParaRPr/>
          </a:p>
        </p:txBody>
      </p:sp>
      <p:sp>
        <p:nvSpPr>
          <p:cNvPr id="250" name="Google Shape;25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51" name="Google Shape;25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56683" y="261156"/>
            <a:ext cx="3146156" cy="17513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Ending the Session</a:t>
            </a:r>
            <a:endParaRPr/>
          </a:p>
        </p:txBody>
      </p:sp>
      <p:sp>
        <p:nvSpPr>
          <p:cNvPr id="257" name="Google Shape;257;p15"/>
          <p:cNvSpPr txBox="1"/>
          <p:nvPr>
            <p:ph idx="1" type="body"/>
          </p:nvPr>
        </p:nvSpPr>
        <p:spPr>
          <a:xfrm>
            <a:off x="838200" y="2333676"/>
            <a:ext cx="10661700" cy="38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Create plan for next steps and schedule follow-up </a:t>
            </a:r>
            <a:endParaRPr/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Review your plan</a:t>
            </a:r>
            <a:endParaRPr/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Check in re: usefulness and tone of telehealth venue </a:t>
            </a:r>
            <a:endParaRPr/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Invite the client to be the one to “end” the session (hang up or sign off). This allows them to feel a sense of control and ensures they aren’t inadvertently or abruptly cut off. </a:t>
            </a:r>
            <a:endParaRPr/>
          </a:p>
          <a:p>
            <a:pPr indent="-50800" lvl="0" marL="2286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258" name="Google Shape;25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59" name="Google Shape;25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0" y="505538"/>
            <a:ext cx="2807991" cy="16959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6"/>
          <p:cNvSpPr txBox="1"/>
          <p:nvPr>
            <p:ph type="title"/>
          </p:nvPr>
        </p:nvSpPr>
        <p:spPr>
          <a:xfrm>
            <a:off x="115900" y="130725"/>
            <a:ext cx="11892900" cy="15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COVID-19 Check-in</a:t>
            </a:r>
            <a:endParaRPr/>
          </a:p>
        </p:txBody>
      </p:sp>
      <p:sp>
        <p:nvSpPr>
          <p:cNvPr id="265" name="Google Shape;265;p16"/>
          <p:cNvSpPr txBox="1"/>
          <p:nvPr>
            <p:ph idx="1" type="body"/>
          </p:nvPr>
        </p:nvSpPr>
        <p:spPr>
          <a:xfrm>
            <a:off x="838200" y="1888435"/>
            <a:ext cx="10515600" cy="4288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Anxiety and worry about the coronavirus itself</a:t>
            </a:r>
            <a:endParaRPr/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Is the client caring for someone who is ill?</a:t>
            </a:r>
            <a:endParaRPr/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Has the client lost anyone to COVID?</a:t>
            </a:r>
            <a:endParaRPr/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What are the changes in work, school, or personal routines?</a:t>
            </a:r>
            <a:endParaRPr/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Changes in family structure and interactions </a:t>
            </a:r>
            <a:endParaRPr/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Financial changes or crises?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266" name="Google Shape;266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Resources</a:t>
            </a:r>
            <a:endParaRPr/>
          </a:p>
        </p:txBody>
      </p:sp>
      <p:sp>
        <p:nvSpPr>
          <p:cNvPr id="272" name="Google Shape;272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https://www.telehealthresourcecenter.org/</a:t>
            </a:r>
            <a:endParaRPr/>
          </a:p>
        </p:txBody>
      </p:sp>
      <p:sp>
        <p:nvSpPr>
          <p:cNvPr id="273" name="Google Shape;27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Why Telehealth?</a:t>
            </a:r>
            <a:endParaRPr/>
          </a:p>
        </p:txBody>
      </p:sp>
      <p:sp>
        <p:nvSpPr>
          <p:cNvPr id="151" name="Google Shape;151;p2"/>
          <p:cNvSpPr txBox="1"/>
          <p:nvPr>
            <p:ph idx="1" type="body"/>
          </p:nvPr>
        </p:nvSpPr>
        <p:spPr>
          <a:xfrm>
            <a:off x="838200" y="2011623"/>
            <a:ext cx="10515600" cy="41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Preserving public health 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Reduce barriers to treatment: travel time, childcare, transportation, time off from work, privacy, comfort, stigma, illness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Increase flexibility for client and provider 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Cost savings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Continuation of care in times of illness, crisis, pandemic, quarantine 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3200"/>
          </a:p>
        </p:txBody>
      </p:sp>
      <p:sp>
        <p:nvSpPr>
          <p:cNvPr id="152" name="Google Shape;152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3" name="Google Shape;15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93433" y="445672"/>
            <a:ext cx="3952068" cy="194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"/>
          <p:cNvSpPr txBox="1"/>
          <p:nvPr>
            <p:ph type="title"/>
          </p:nvPr>
        </p:nvSpPr>
        <p:spPr>
          <a:xfrm>
            <a:off x="405075" y="123100"/>
            <a:ext cx="11603700" cy="1132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80"/>
              <a:buFont typeface="Calibri"/>
              <a:buNone/>
            </a:pPr>
            <a:r>
              <a:rPr lang="en-US" sz="2880"/>
              <a:t>Effectiveness of Telemental Health - “Tele-Social Work”</a:t>
            </a:r>
            <a:endParaRPr/>
          </a:p>
        </p:txBody>
      </p:sp>
      <p:sp>
        <p:nvSpPr>
          <p:cNvPr id="160" name="Google Shape;160;p3"/>
          <p:cNvSpPr txBox="1"/>
          <p:nvPr>
            <p:ph idx="1" type="body"/>
          </p:nvPr>
        </p:nvSpPr>
        <p:spPr>
          <a:xfrm>
            <a:off x="838200" y="1255363"/>
            <a:ext cx="10515600" cy="5100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A 2013 literature review found that telemental health was effective for assessment and diagnosis across multiple populations (adult, geriatric, child/adolescent, and various ethnic groups)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 u="sng"/>
              <a:t>Telemental Health Research Catalog - Center for Connected Health Policy</a:t>
            </a:r>
            <a:r>
              <a:rPr lang="en-US" sz="2400"/>
              <a:t>:  A 2018 compilation and review of telemental health studies published in peer reviewed journals showed: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Improved access to treatment 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Cost effectiveness of telemedicine-based collaborative care for depression 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Efficacy of psychotherapy via telehealth for underserved and older adults 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Satisfaction in veteran population with decreased travel time and travel costs, fewer crowds associated with treatment via telehealth 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Effective deployment of treatment programs for PTSD, ADHD, anger management, parent guidance delivered via technology </a:t>
            </a:r>
            <a:endParaRPr/>
          </a:p>
          <a:p>
            <a:pPr indent="-101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  <a:p>
            <a:pPr indent="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1600"/>
              <a:t>Hilty et. al (2013) The Effectiveness of Telemental Health: A Meta-Analysis </a:t>
            </a:r>
            <a:endParaRPr/>
          </a:p>
          <a:p>
            <a:pPr indent="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  <a:p>
            <a:pPr indent="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  <a:p>
            <a:pPr indent="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</p:txBody>
      </p:sp>
      <p:sp>
        <p:nvSpPr>
          <p:cNvPr id="161" name="Google Shape;161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2" name="Google Shape;162;p3"/>
          <p:cNvSpPr/>
          <p:nvPr/>
        </p:nvSpPr>
        <p:spPr>
          <a:xfrm>
            <a:off x="0" y="-123111"/>
            <a:ext cx="184731" cy="246221"/>
          </a:xfrm>
          <a:prstGeom prst="rect">
            <a:avLst/>
          </a:prstGeom>
          <a:solidFill>
            <a:srgbClr val="FFF9E0"/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"/>
          <p:cNvSpPr txBox="1"/>
          <p:nvPr>
            <p:ph type="title"/>
          </p:nvPr>
        </p:nvSpPr>
        <p:spPr>
          <a:xfrm>
            <a:off x="838200" y="365125"/>
            <a:ext cx="10515600" cy="4474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Future of Telehealth: Virtual Visits Will Eclipse In-Person Visits</a:t>
            </a:r>
            <a:endParaRPr/>
          </a:p>
        </p:txBody>
      </p:sp>
      <p:sp>
        <p:nvSpPr>
          <p:cNvPr id="169" name="Google Shape;169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page3image63122144" id="170" name="Google Shape;17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65450" y="885501"/>
            <a:ext cx="7484071" cy="508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Key Goals</a:t>
            </a:r>
            <a:endParaRPr/>
          </a:p>
        </p:txBody>
      </p:sp>
      <p:sp>
        <p:nvSpPr>
          <p:cNvPr id="176" name="Google Shape;176;p5"/>
          <p:cNvSpPr txBox="1"/>
          <p:nvPr>
            <p:ph idx="1" type="body"/>
          </p:nvPr>
        </p:nvSpPr>
        <p:spPr>
          <a:xfrm>
            <a:off x="1069375" y="2026062"/>
            <a:ext cx="10284300" cy="41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31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Connection (technological and interpersonal)</a:t>
            </a:r>
            <a:endParaRPr/>
          </a:p>
          <a:p>
            <a:pPr indent="-431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Engagement</a:t>
            </a:r>
            <a:endParaRPr/>
          </a:p>
          <a:p>
            <a:pPr indent="-431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Therapeutic progress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</p:txBody>
      </p:sp>
      <p:sp>
        <p:nvSpPr>
          <p:cNvPr id="177" name="Google Shape;177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8" name="Google Shape;178;p5"/>
          <p:cNvSpPr txBox="1"/>
          <p:nvPr/>
        </p:nvSpPr>
        <p:spPr>
          <a:xfrm>
            <a:off x="8462075" y="5176434"/>
            <a:ext cx="18473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9" name="Google Shape;17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86725" y="2882137"/>
            <a:ext cx="4719610" cy="2940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6"/>
          <p:cNvSpPr txBox="1"/>
          <p:nvPr>
            <p:ph type="title"/>
          </p:nvPr>
        </p:nvSpPr>
        <p:spPr>
          <a:xfrm>
            <a:off x="144850" y="232000"/>
            <a:ext cx="11878500" cy="1108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/>
              <a:t>Privacy, Security, Licensing, and Regulation</a:t>
            </a:r>
            <a:endParaRPr/>
          </a:p>
        </p:txBody>
      </p:sp>
      <p:sp>
        <p:nvSpPr>
          <p:cNvPr id="186" name="Google Shape;186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7" name="Google Shape;187;p6"/>
          <p:cNvSpPr txBox="1"/>
          <p:nvPr>
            <p:ph idx="1" type="body"/>
          </p:nvPr>
        </p:nvSpPr>
        <p:spPr>
          <a:xfrm>
            <a:off x="838200" y="1340200"/>
            <a:ext cx="10515600" cy="5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8131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5"/>
              <a:buChar char="•"/>
            </a:pPr>
            <a:r>
              <a:rPr lang="en-US" sz="2405"/>
              <a:t>Telehealth standards vary from state to state</a:t>
            </a:r>
            <a:endParaRPr/>
          </a:p>
          <a:p>
            <a:pPr indent="-38131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5"/>
              <a:buChar char="•"/>
            </a:pPr>
            <a:r>
              <a:rPr lang="en-US" sz="2405"/>
              <a:t>In some states, the provider (Practicum Instructor) must be licensed to practice in the state in which the patient is located </a:t>
            </a:r>
            <a:r>
              <a:rPr b="1" lang="en-US" sz="2405"/>
              <a:t>at the time of each visit</a:t>
            </a:r>
            <a:r>
              <a:rPr lang="en-US" sz="2405"/>
              <a:t>; in others there are no restrictions on provider’s location </a:t>
            </a:r>
            <a:endParaRPr/>
          </a:p>
          <a:p>
            <a:pPr indent="-38131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5"/>
              <a:buChar char="•"/>
            </a:pPr>
            <a:r>
              <a:rPr lang="en-US" sz="2405"/>
              <a:t>Utilize technology that is HIPAA compliant (Doxy.me, certain Zoom platforms)</a:t>
            </a:r>
            <a:endParaRPr/>
          </a:p>
          <a:p>
            <a:pPr indent="-38131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5"/>
              <a:buChar char="•"/>
            </a:pPr>
            <a:r>
              <a:rPr lang="en-US" sz="2405"/>
              <a:t>Some of these restrictions are relaxed during COVID-19</a:t>
            </a:r>
            <a:endParaRPr/>
          </a:p>
          <a:p>
            <a:pPr indent="-38131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5"/>
              <a:buChar char="•"/>
            </a:pPr>
            <a:r>
              <a:rPr lang="en-US" sz="2405"/>
              <a:t>All communications and documentation must occur on private, secure, and HIPAA compliant software and platforms</a:t>
            </a:r>
            <a:endParaRPr/>
          </a:p>
          <a:p>
            <a:pPr indent="-38131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5"/>
              <a:buChar char="•"/>
            </a:pPr>
            <a:r>
              <a:rPr lang="en-US" sz="2405"/>
              <a:t>Maintain professional vigilance when working from home.</a:t>
            </a:r>
            <a:endParaRPr/>
          </a:p>
          <a:p>
            <a:pPr indent="-38131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5"/>
              <a:buChar char="•"/>
            </a:pPr>
            <a:r>
              <a:rPr lang="en-US" sz="2405"/>
              <a:t>Do not save Private Health Information (PHI) to personal devices </a:t>
            </a:r>
            <a:endParaRPr/>
          </a:p>
          <a:p>
            <a:pPr indent="-38131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5"/>
              <a:buChar char="•"/>
            </a:pPr>
            <a:r>
              <a:rPr lang="en-US" sz="2405"/>
              <a:t>Adhere to all standards, requirements, and recommendations made by the IT teams at your place of internship</a:t>
            </a:r>
            <a:endParaRPr sz="259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7"/>
          <p:cNvSpPr txBox="1"/>
          <p:nvPr>
            <p:ph type="title"/>
          </p:nvPr>
        </p:nvSpPr>
        <p:spPr>
          <a:xfrm>
            <a:off x="332925" y="188600"/>
            <a:ext cx="11444400" cy="105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Telehealth Appropriate Care</a:t>
            </a:r>
            <a:endParaRPr/>
          </a:p>
        </p:txBody>
      </p:sp>
      <p:sp>
        <p:nvSpPr>
          <p:cNvPr id="194" name="Google Shape;194;p7"/>
          <p:cNvSpPr txBox="1"/>
          <p:nvPr>
            <p:ph idx="1" type="body"/>
          </p:nvPr>
        </p:nvSpPr>
        <p:spPr>
          <a:xfrm>
            <a:off x="838200" y="1751308"/>
            <a:ext cx="10515600" cy="44256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Telehealth Appropriate Conditions:</a:t>
            </a:r>
            <a:endParaRPr/>
          </a:p>
          <a:p>
            <a:pPr indent="-228600" lvl="0" marL="685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Conditions where traditional talk therapy is recommended </a:t>
            </a:r>
            <a:endParaRPr/>
          </a:p>
          <a:p>
            <a:pPr indent="-228600" lvl="0" marL="685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Conditions within scope of practice of clinician competence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Inappropriate Conditions:</a:t>
            </a:r>
            <a:endParaRPr/>
          </a:p>
          <a:p>
            <a:pPr indent="-381000" lvl="0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Inability to use, or lack of access to appropriate technology</a:t>
            </a:r>
            <a:endParaRPr/>
          </a:p>
          <a:p>
            <a:pPr indent="-3810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Current suicidality, homicidality, or psychosis</a:t>
            </a:r>
            <a:endParaRPr/>
          </a:p>
          <a:p>
            <a:pPr indent="-3810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High likelihood of crisis</a:t>
            </a:r>
            <a:endParaRPr/>
          </a:p>
          <a:p>
            <a:pPr indent="-3810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Need for medical intervention (detox or inpatient care)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95" name="Google Shape;19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8"/>
          <p:cNvSpPr txBox="1"/>
          <p:nvPr>
            <p:ph type="title"/>
          </p:nvPr>
        </p:nvSpPr>
        <p:spPr>
          <a:xfrm>
            <a:off x="390800" y="333275"/>
            <a:ext cx="11415600" cy="1357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/>
              <a:t>Telehealth with Children and Adolescents</a:t>
            </a:r>
            <a:endParaRPr/>
          </a:p>
        </p:txBody>
      </p:sp>
      <p:sp>
        <p:nvSpPr>
          <p:cNvPr id="202" name="Google Shape;202;p8"/>
          <p:cNvSpPr txBox="1"/>
          <p:nvPr>
            <p:ph idx="1" type="body"/>
          </p:nvPr>
        </p:nvSpPr>
        <p:spPr>
          <a:xfrm>
            <a:off x="390800" y="1852475"/>
            <a:ext cx="11083200" cy="39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</a:pPr>
            <a:br>
              <a:rPr lang="en-US" sz="1960"/>
            </a:br>
            <a:r>
              <a:rPr lang="en-US" sz="1960"/>
              <a:t>   </a:t>
            </a:r>
            <a:r>
              <a:rPr lang="en-US" sz="2460"/>
              <a:t> Younger children may find it more difficult to engage for 45 minutes</a:t>
            </a:r>
            <a:endParaRPr sz="3300"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</a:pPr>
            <a:r>
              <a:rPr lang="en-US" sz="2460"/>
              <a:t> </a:t>
            </a:r>
            <a:endParaRPr sz="3300"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</a:pPr>
            <a:r>
              <a:rPr lang="en-US" sz="2460"/>
              <a:t>    Key factor is the individual child’s ability to engage</a:t>
            </a:r>
            <a:endParaRPr sz="3300"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</a:pPr>
            <a:r>
              <a:rPr lang="en-US" sz="2460"/>
              <a:t> </a:t>
            </a:r>
            <a:endParaRPr sz="3300"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</a:pPr>
            <a:r>
              <a:rPr lang="en-US" sz="2460"/>
              <a:t>    Incorporate elements of play like stories and word games</a:t>
            </a:r>
            <a:endParaRPr sz="3300"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</a:pPr>
            <a:r>
              <a:t/>
            </a:r>
            <a:endParaRPr sz="2460"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</a:pPr>
            <a:r>
              <a:rPr lang="en-US" sz="2460"/>
              <a:t>    Tap into child/adolescent’s innate interest in technology </a:t>
            </a:r>
            <a:endParaRPr sz="3300"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</a:pPr>
            <a:r>
              <a:t/>
            </a:r>
            <a:endParaRPr sz="2460"/>
          </a:p>
        </p:txBody>
      </p:sp>
      <p:sp>
        <p:nvSpPr>
          <p:cNvPr id="203" name="Google Shape;20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04" name="Google Shape;204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17374" y="2543673"/>
            <a:ext cx="3395419" cy="15653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9"/>
          <p:cNvSpPr txBox="1"/>
          <p:nvPr>
            <p:ph type="title"/>
          </p:nvPr>
        </p:nvSpPr>
        <p:spPr>
          <a:xfrm>
            <a:off x="477625" y="260951"/>
            <a:ext cx="10876200" cy="1429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Preparing for a Visit - Technology</a:t>
            </a:r>
            <a:endParaRPr/>
          </a:p>
        </p:txBody>
      </p:sp>
      <p:sp>
        <p:nvSpPr>
          <p:cNvPr id="210" name="Google Shape;210;p9"/>
          <p:cNvSpPr txBox="1"/>
          <p:nvPr>
            <p:ph idx="1" type="body"/>
          </p:nvPr>
        </p:nvSpPr>
        <p:spPr>
          <a:xfrm>
            <a:off x="838200" y="1910325"/>
            <a:ext cx="10515600" cy="38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Check your own technology for readiness before 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starting each patient encounter </a:t>
            </a:r>
            <a:endParaRPr sz="3200"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Using earbuds with mic may help your own audio </a:t>
            </a:r>
            <a:endParaRPr sz="32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Your computer audio picks up a great deal of background noise, be aware of noise from typing, mouse clicks, text alerts</a:t>
            </a:r>
            <a:endParaRPr sz="32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/>
          </a:p>
        </p:txBody>
      </p:sp>
      <p:sp>
        <p:nvSpPr>
          <p:cNvPr id="211" name="Google Shape;211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12" name="Google Shape;21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10598" y="2023501"/>
            <a:ext cx="3115160" cy="20323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Custom 8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68A2B9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2018-05-03T20:11:58Z</dcterms:created>
  <dc:creator>Jenny Ledman</dc:creator>
</cp:coreProperties>
</file>