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ppt/charts/chart56.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9.1-->
<p:presentation xmlns:r="http://schemas.openxmlformats.org/officeDocument/2006/relationships" xmlns:a="http://schemas.openxmlformats.org/drawingml/2006/main"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 id="274" r:id="rId10"/>
    <p:sldId id="276" r:id="rId11"/>
    <p:sldId id="278" r:id="rId12"/>
    <p:sldId id="280" r:id="rId13"/>
    <p:sldId id="282" r:id="rId14"/>
    <p:sldId id="284" r:id="rId15"/>
    <p:sldId id="286" r:id="rId16"/>
    <p:sldId id="288" r:id="rId17"/>
    <p:sldId id="290" r:id="rId18"/>
    <p:sldId id="292" r:id="rId19"/>
    <p:sldId id="294" r:id="rId20"/>
    <p:sldId id="296" r:id="rId21"/>
    <p:sldId id="298" r:id="rId22"/>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0"/>
    <p:restoredTop sz="0"/>
  </p:normalViewPr>
  <p:slideViewPr>
    <p:cSldViewPr>
      <p:cViewPr>
        <p:scale>
          <a:sx n="73" d="100"/>
          <a:sy n="73"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tags" Target="tags/tag1.xml" /><Relationship Id="rId24" Type="http://schemas.openxmlformats.org/officeDocument/2006/relationships/presProps" Target="presProps.xml" /><Relationship Id="rId25" Type="http://schemas.openxmlformats.org/officeDocument/2006/relationships/viewProps" Target="viewProps.xml" /><Relationship Id="rId26" Type="http://schemas.openxmlformats.org/officeDocument/2006/relationships/theme" Target="theme/theme1.xml" /><Relationship Id="rId27"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_rels/chart10.xml.rels>&#65279;<?xml version="1.0" encoding="utf-8" standalone="yes"?><Relationships xmlns="http://schemas.openxmlformats.org/package/2006/relationships"><Relationship Id="rId1" Type="http://schemas.openxmlformats.org/officeDocument/2006/relationships/package" Target="../embeddings/Microsoft_Excel_Worksheet10.xlsx" /></Relationships>
</file>

<file path=ppt/charts/_rels/chart11.xml.rels>&#65279;<?xml version="1.0" encoding="utf-8" standalone="yes"?><Relationships xmlns="http://schemas.openxmlformats.org/package/2006/relationships"><Relationship Id="rId1" Type="http://schemas.openxmlformats.org/officeDocument/2006/relationships/package" Target="../embeddings/Microsoft_Excel_Worksheet11.xlsx" /></Relationships>
</file>

<file path=ppt/charts/_rels/chart12.xml.rels>&#65279;<?xml version="1.0" encoding="utf-8" standalone="yes"?><Relationships xmlns="http://schemas.openxmlformats.org/package/2006/relationships"><Relationship Id="rId1" Type="http://schemas.openxmlformats.org/officeDocument/2006/relationships/package" Target="../embeddings/Microsoft_Excel_Worksheet12.xlsx" /></Relationships>
</file>

<file path=ppt/charts/_rels/chart13.xml.rels>&#65279;<?xml version="1.0" encoding="utf-8" standalone="yes"?><Relationships xmlns="http://schemas.openxmlformats.org/package/2006/relationships"><Relationship Id="rId1" Type="http://schemas.openxmlformats.org/officeDocument/2006/relationships/package" Target="../embeddings/Microsoft_Excel_Worksheet13.xlsx" /></Relationships>
</file>

<file path=ppt/charts/_rels/chart14.xml.rels>&#65279;<?xml version="1.0" encoding="utf-8" standalone="yes"?><Relationships xmlns="http://schemas.openxmlformats.org/package/2006/relationships"><Relationship Id="rId1" Type="http://schemas.openxmlformats.org/officeDocument/2006/relationships/package" Target="../embeddings/Microsoft_Excel_Worksheet14.xlsx" /></Relationships>
</file>

<file path=ppt/charts/_rels/chart15.xml.rels>&#65279;<?xml version="1.0" encoding="utf-8" standalone="yes"?><Relationships xmlns="http://schemas.openxmlformats.org/package/2006/relationships"><Relationship Id="rId1" Type="http://schemas.openxmlformats.org/officeDocument/2006/relationships/package" Target="../embeddings/Microsoft_Excel_Worksheet15.xlsx" /></Relationships>
</file>

<file path=ppt/charts/_rels/chart16.xml.rels>&#65279;<?xml version="1.0" encoding="utf-8" standalone="yes"?><Relationships xmlns="http://schemas.openxmlformats.org/package/2006/relationships"><Relationship Id="rId1" Type="http://schemas.openxmlformats.org/officeDocument/2006/relationships/package" Target="../embeddings/Microsoft_Excel_Worksheet16.xlsx" /></Relationships>
</file>

<file path=ppt/charts/_rels/chart17.xml.rels>&#65279;<?xml version="1.0" encoding="utf-8" standalone="yes"?><Relationships xmlns="http://schemas.openxmlformats.org/package/2006/relationships"><Relationship Id="rId1" Type="http://schemas.openxmlformats.org/officeDocument/2006/relationships/package" Target="../embeddings/Microsoft_Excel_Worksheet17.xlsx" /></Relationships>
</file>

<file path=ppt/charts/_rels/chart18.xml.rels>&#65279;<?xml version="1.0" encoding="utf-8" standalone="yes"?><Relationships xmlns="http://schemas.openxmlformats.org/package/2006/relationships"><Relationship Id="rId1" Type="http://schemas.openxmlformats.org/officeDocument/2006/relationships/package" Target="../embeddings/Microsoft_Excel_Worksheet18.xlsx" /></Relationships>
</file>

<file path=ppt/charts/_rels/chart19.xml.rels>&#65279;<?xml version="1.0" encoding="utf-8" standalone="yes"?><Relationships xmlns="http://schemas.openxmlformats.org/package/2006/relationships"><Relationship Id="rId1" Type="http://schemas.openxmlformats.org/officeDocument/2006/relationships/package" Target="../embeddings/Microsoft_Excel_Worksheet19.xlsx" /></Relationships>
</file>

<file path=ppt/charts/_rels/chart2.xml.rels>&#65279;<?xml version="1.0" encoding="utf-8" standalone="yes"?><Relationships xmlns="http://schemas.openxmlformats.org/package/2006/relationships"><Relationship Id="rId1" Type="http://schemas.openxmlformats.org/officeDocument/2006/relationships/package" Target="../embeddings/Microsoft_Excel_Worksheet2.xlsx" /></Relationships>
</file>

<file path=ppt/charts/_rels/chart20.xml.rels>&#65279;<?xml version="1.0" encoding="utf-8" standalone="yes"?><Relationships xmlns="http://schemas.openxmlformats.org/package/2006/relationships"><Relationship Id="rId1" Type="http://schemas.openxmlformats.org/officeDocument/2006/relationships/package" Target="../embeddings/Microsoft_Excel_Worksheet20.xlsx" /></Relationships>
</file>

<file path=ppt/charts/_rels/chart21.xml.rels>&#65279;<?xml version="1.0" encoding="utf-8" standalone="yes"?><Relationships xmlns="http://schemas.openxmlformats.org/package/2006/relationships"><Relationship Id="rId1" Type="http://schemas.openxmlformats.org/officeDocument/2006/relationships/package" Target="../embeddings/Microsoft_Excel_Worksheet21.xlsx" /></Relationships>
</file>

<file path=ppt/charts/_rels/chart22.xml.rels>&#65279;<?xml version="1.0" encoding="utf-8" standalone="yes"?><Relationships xmlns="http://schemas.openxmlformats.org/package/2006/relationships"><Relationship Id="rId1" Type="http://schemas.openxmlformats.org/officeDocument/2006/relationships/package" Target="../embeddings/Microsoft_Excel_Worksheet22.xlsx" /></Relationships>
</file>

<file path=ppt/charts/_rels/chart23.xml.rels>&#65279;<?xml version="1.0" encoding="utf-8" standalone="yes"?><Relationships xmlns="http://schemas.openxmlformats.org/package/2006/relationships"><Relationship Id="rId1" Type="http://schemas.openxmlformats.org/officeDocument/2006/relationships/package" Target="../embeddings/Microsoft_Excel_Worksheet23.xlsx" /></Relationships>
</file>

<file path=ppt/charts/_rels/chart24.xml.rels>&#65279;<?xml version="1.0" encoding="utf-8" standalone="yes"?><Relationships xmlns="http://schemas.openxmlformats.org/package/2006/relationships"><Relationship Id="rId1" Type="http://schemas.openxmlformats.org/officeDocument/2006/relationships/package" Target="../embeddings/Microsoft_Excel_Worksheet24.xlsx" /></Relationships>
</file>

<file path=ppt/charts/_rels/chart25.xml.rels>&#65279;<?xml version="1.0" encoding="utf-8" standalone="yes"?><Relationships xmlns="http://schemas.openxmlformats.org/package/2006/relationships"><Relationship Id="rId1" Type="http://schemas.openxmlformats.org/officeDocument/2006/relationships/package" Target="../embeddings/Microsoft_Excel_Worksheet25.xlsx" /></Relationships>
</file>

<file path=ppt/charts/_rels/chart26.xml.rels>&#65279;<?xml version="1.0" encoding="utf-8" standalone="yes"?><Relationships xmlns="http://schemas.openxmlformats.org/package/2006/relationships"><Relationship Id="rId1" Type="http://schemas.openxmlformats.org/officeDocument/2006/relationships/package" Target="../embeddings/Microsoft_Excel_Worksheet26.xlsx" /></Relationships>
</file>

<file path=ppt/charts/_rels/chart27.xml.rels>&#65279;<?xml version="1.0" encoding="utf-8" standalone="yes"?><Relationships xmlns="http://schemas.openxmlformats.org/package/2006/relationships"><Relationship Id="rId1" Type="http://schemas.openxmlformats.org/officeDocument/2006/relationships/package" Target="../embeddings/Microsoft_Excel_Worksheet27.xlsx" /></Relationships>
</file>

<file path=ppt/charts/_rels/chart28.xml.rels>&#65279;<?xml version="1.0" encoding="utf-8" standalone="yes"?><Relationships xmlns="http://schemas.openxmlformats.org/package/2006/relationships"><Relationship Id="rId1" Type="http://schemas.openxmlformats.org/officeDocument/2006/relationships/package" Target="../embeddings/Microsoft_Excel_Worksheet28.xlsx" /></Relationships>
</file>

<file path=ppt/charts/_rels/chart29.xml.rels>&#65279;<?xml version="1.0" encoding="utf-8" standalone="yes"?><Relationships xmlns="http://schemas.openxmlformats.org/package/2006/relationships"><Relationship Id="rId1" Type="http://schemas.openxmlformats.org/officeDocument/2006/relationships/package" Target="../embeddings/Microsoft_Excel_Worksheet29.xlsx" /></Relationships>
</file>

<file path=ppt/charts/_rels/chart3.xml.rels>&#65279;<?xml version="1.0" encoding="utf-8" standalone="yes"?><Relationships xmlns="http://schemas.openxmlformats.org/package/2006/relationships"><Relationship Id="rId1" Type="http://schemas.openxmlformats.org/officeDocument/2006/relationships/package" Target="../embeddings/Microsoft_Excel_Worksheet3.xlsx" /></Relationships>
</file>

<file path=ppt/charts/_rels/chart30.xml.rels>&#65279;<?xml version="1.0" encoding="utf-8" standalone="yes"?><Relationships xmlns="http://schemas.openxmlformats.org/package/2006/relationships"><Relationship Id="rId1" Type="http://schemas.openxmlformats.org/officeDocument/2006/relationships/package" Target="../embeddings/Microsoft_Excel_Worksheet30.xlsx" /></Relationships>
</file>

<file path=ppt/charts/_rels/chart31.xml.rels>&#65279;<?xml version="1.0" encoding="utf-8" standalone="yes"?><Relationships xmlns="http://schemas.openxmlformats.org/package/2006/relationships"><Relationship Id="rId1" Type="http://schemas.openxmlformats.org/officeDocument/2006/relationships/package" Target="../embeddings/Microsoft_Excel_Worksheet31.xlsx" /></Relationships>
</file>

<file path=ppt/charts/_rels/chart32.xml.rels>&#65279;<?xml version="1.0" encoding="utf-8" standalone="yes"?><Relationships xmlns="http://schemas.openxmlformats.org/package/2006/relationships"><Relationship Id="rId1" Type="http://schemas.openxmlformats.org/officeDocument/2006/relationships/package" Target="../embeddings/Microsoft_Excel_Worksheet32.xlsx" /></Relationships>
</file>

<file path=ppt/charts/_rels/chart33.xml.rels>&#65279;<?xml version="1.0" encoding="utf-8" standalone="yes"?><Relationships xmlns="http://schemas.openxmlformats.org/package/2006/relationships"><Relationship Id="rId1" Type="http://schemas.openxmlformats.org/officeDocument/2006/relationships/package" Target="../embeddings/Microsoft_Excel_Worksheet33.xlsx" /></Relationships>
</file>

<file path=ppt/charts/_rels/chart34.xml.rels>&#65279;<?xml version="1.0" encoding="utf-8" standalone="yes"?><Relationships xmlns="http://schemas.openxmlformats.org/package/2006/relationships"><Relationship Id="rId1" Type="http://schemas.openxmlformats.org/officeDocument/2006/relationships/package" Target="../embeddings/Microsoft_Excel_Worksheet34.xlsx" /></Relationships>
</file>

<file path=ppt/charts/_rels/chart35.xml.rels>&#65279;<?xml version="1.0" encoding="utf-8" standalone="yes"?><Relationships xmlns="http://schemas.openxmlformats.org/package/2006/relationships"><Relationship Id="rId1" Type="http://schemas.openxmlformats.org/officeDocument/2006/relationships/package" Target="../embeddings/Microsoft_Excel_Worksheet35.xlsx" /></Relationships>
</file>

<file path=ppt/charts/_rels/chart36.xml.rels>&#65279;<?xml version="1.0" encoding="utf-8" standalone="yes"?><Relationships xmlns="http://schemas.openxmlformats.org/package/2006/relationships"><Relationship Id="rId1" Type="http://schemas.openxmlformats.org/officeDocument/2006/relationships/package" Target="../embeddings/Microsoft_Excel_Worksheet36.xlsx" /></Relationships>
</file>

<file path=ppt/charts/_rels/chart37.xml.rels>&#65279;<?xml version="1.0" encoding="utf-8" standalone="yes"?><Relationships xmlns="http://schemas.openxmlformats.org/package/2006/relationships"><Relationship Id="rId1" Type="http://schemas.openxmlformats.org/officeDocument/2006/relationships/package" Target="../embeddings/Microsoft_Excel_Worksheet37.xlsx" /></Relationships>
</file>

<file path=ppt/charts/_rels/chart38.xml.rels>&#65279;<?xml version="1.0" encoding="utf-8" standalone="yes"?><Relationships xmlns="http://schemas.openxmlformats.org/package/2006/relationships"><Relationship Id="rId1" Type="http://schemas.openxmlformats.org/officeDocument/2006/relationships/package" Target="../embeddings/Microsoft_Excel_Worksheet38.xlsx" /></Relationships>
</file>

<file path=ppt/charts/_rels/chart39.xml.rels>&#65279;<?xml version="1.0" encoding="utf-8" standalone="yes"?><Relationships xmlns="http://schemas.openxmlformats.org/package/2006/relationships"><Relationship Id="rId1" Type="http://schemas.openxmlformats.org/officeDocument/2006/relationships/package" Target="../embeddings/Microsoft_Excel_Worksheet39.xlsx" /></Relationships>
</file>

<file path=ppt/charts/_rels/chart4.xml.rels>&#65279;<?xml version="1.0" encoding="utf-8" standalone="yes"?><Relationships xmlns="http://schemas.openxmlformats.org/package/2006/relationships"><Relationship Id="rId1" Type="http://schemas.openxmlformats.org/officeDocument/2006/relationships/package" Target="../embeddings/Microsoft_Excel_Worksheet4.xlsx" /></Relationships>
</file>

<file path=ppt/charts/_rels/chart40.xml.rels>&#65279;<?xml version="1.0" encoding="utf-8" standalone="yes"?><Relationships xmlns="http://schemas.openxmlformats.org/package/2006/relationships"><Relationship Id="rId1" Type="http://schemas.openxmlformats.org/officeDocument/2006/relationships/package" Target="../embeddings/Microsoft_Excel_Worksheet40.xlsx" /></Relationships>
</file>

<file path=ppt/charts/_rels/chart41.xml.rels>&#65279;<?xml version="1.0" encoding="utf-8" standalone="yes"?><Relationships xmlns="http://schemas.openxmlformats.org/package/2006/relationships"><Relationship Id="rId1" Type="http://schemas.openxmlformats.org/officeDocument/2006/relationships/package" Target="../embeddings/Microsoft_Excel_Worksheet41.xlsx" /></Relationships>
</file>

<file path=ppt/charts/_rels/chart42.xml.rels>&#65279;<?xml version="1.0" encoding="utf-8" standalone="yes"?><Relationships xmlns="http://schemas.openxmlformats.org/package/2006/relationships"><Relationship Id="rId1" Type="http://schemas.openxmlformats.org/officeDocument/2006/relationships/package" Target="../embeddings/Microsoft_Excel_Worksheet42.xlsx" /></Relationships>
</file>

<file path=ppt/charts/_rels/chart43.xml.rels>&#65279;<?xml version="1.0" encoding="utf-8" standalone="yes"?><Relationships xmlns="http://schemas.openxmlformats.org/package/2006/relationships"><Relationship Id="rId1" Type="http://schemas.openxmlformats.org/officeDocument/2006/relationships/package" Target="../embeddings/Microsoft_Excel_Worksheet43.xlsx" /></Relationships>
</file>

<file path=ppt/charts/_rels/chart44.xml.rels>&#65279;<?xml version="1.0" encoding="utf-8" standalone="yes"?><Relationships xmlns="http://schemas.openxmlformats.org/package/2006/relationships"><Relationship Id="rId1" Type="http://schemas.openxmlformats.org/officeDocument/2006/relationships/package" Target="../embeddings/Microsoft_Excel_Worksheet44.xlsx" /></Relationships>
</file>

<file path=ppt/charts/_rels/chart45.xml.rels>&#65279;<?xml version="1.0" encoding="utf-8" standalone="yes"?><Relationships xmlns="http://schemas.openxmlformats.org/package/2006/relationships"><Relationship Id="rId1" Type="http://schemas.openxmlformats.org/officeDocument/2006/relationships/package" Target="../embeddings/Microsoft_Excel_Worksheet45.xlsx" /></Relationships>
</file>

<file path=ppt/charts/_rels/chart46.xml.rels>&#65279;<?xml version="1.0" encoding="utf-8" standalone="yes"?><Relationships xmlns="http://schemas.openxmlformats.org/package/2006/relationships"><Relationship Id="rId1" Type="http://schemas.openxmlformats.org/officeDocument/2006/relationships/package" Target="../embeddings/Microsoft_Excel_Worksheet46.xlsx" /></Relationships>
</file>

<file path=ppt/charts/_rels/chart47.xml.rels>&#65279;<?xml version="1.0" encoding="utf-8" standalone="yes"?><Relationships xmlns="http://schemas.openxmlformats.org/package/2006/relationships"><Relationship Id="rId1" Type="http://schemas.openxmlformats.org/officeDocument/2006/relationships/package" Target="../embeddings/Microsoft_Excel_Worksheet47.xlsx" /></Relationships>
</file>

<file path=ppt/charts/_rels/chart48.xml.rels>&#65279;<?xml version="1.0" encoding="utf-8" standalone="yes"?><Relationships xmlns="http://schemas.openxmlformats.org/package/2006/relationships"><Relationship Id="rId1" Type="http://schemas.openxmlformats.org/officeDocument/2006/relationships/package" Target="../embeddings/Microsoft_Excel_Worksheet48.xlsx" /></Relationships>
</file>

<file path=ppt/charts/_rels/chart49.xml.rels>&#65279;<?xml version="1.0" encoding="utf-8" standalone="yes"?><Relationships xmlns="http://schemas.openxmlformats.org/package/2006/relationships"><Relationship Id="rId1" Type="http://schemas.openxmlformats.org/officeDocument/2006/relationships/package" Target="../embeddings/Microsoft_Excel_Worksheet49.xlsx" /></Relationships>
</file>

<file path=ppt/charts/_rels/chart5.xml.rels>&#65279;<?xml version="1.0" encoding="utf-8" standalone="yes"?><Relationships xmlns="http://schemas.openxmlformats.org/package/2006/relationships"><Relationship Id="rId1" Type="http://schemas.openxmlformats.org/officeDocument/2006/relationships/package" Target="../embeddings/Microsoft_Excel_Worksheet5.xlsx" /></Relationships>
</file>

<file path=ppt/charts/_rels/chart50.xml.rels>&#65279;<?xml version="1.0" encoding="utf-8" standalone="yes"?><Relationships xmlns="http://schemas.openxmlformats.org/package/2006/relationships"><Relationship Id="rId1" Type="http://schemas.openxmlformats.org/officeDocument/2006/relationships/package" Target="../embeddings/Microsoft_Excel_Worksheet50.xlsx" /></Relationships>
</file>

<file path=ppt/charts/_rels/chart51.xml.rels>&#65279;<?xml version="1.0" encoding="utf-8" standalone="yes"?><Relationships xmlns="http://schemas.openxmlformats.org/package/2006/relationships"><Relationship Id="rId1" Type="http://schemas.openxmlformats.org/officeDocument/2006/relationships/package" Target="../embeddings/Microsoft_Excel_Worksheet51.xlsx" /></Relationships>
</file>

<file path=ppt/charts/_rels/chart52.xml.rels>&#65279;<?xml version="1.0" encoding="utf-8" standalone="yes"?><Relationships xmlns="http://schemas.openxmlformats.org/package/2006/relationships"><Relationship Id="rId1" Type="http://schemas.openxmlformats.org/officeDocument/2006/relationships/package" Target="../embeddings/Microsoft_Excel_Worksheet52.xlsx" /></Relationships>
</file>

<file path=ppt/charts/_rels/chart53.xml.rels>&#65279;<?xml version="1.0" encoding="utf-8" standalone="yes"?><Relationships xmlns="http://schemas.openxmlformats.org/package/2006/relationships"><Relationship Id="rId1" Type="http://schemas.openxmlformats.org/officeDocument/2006/relationships/package" Target="../embeddings/Microsoft_Excel_Worksheet53.xlsx" /></Relationships>
</file>

<file path=ppt/charts/_rels/chart54.xml.rels>&#65279;<?xml version="1.0" encoding="utf-8" standalone="yes"?><Relationships xmlns="http://schemas.openxmlformats.org/package/2006/relationships"><Relationship Id="rId1" Type="http://schemas.openxmlformats.org/officeDocument/2006/relationships/package" Target="../embeddings/Microsoft_Excel_Worksheet54.xlsx" /></Relationships>
</file>

<file path=ppt/charts/_rels/chart55.xml.rels>&#65279;<?xml version="1.0" encoding="utf-8" standalone="yes"?><Relationships xmlns="http://schemas.openxmlformats.org/package/2006/relationships"><Relationship Id="rId1" Type="http://schemas.openxmlformats.org/officeDocument/2006/relationships/package" Target="../embeddings/Microsoft_Excel_Worksheet55.xlsx" /></Relationships>
</file>

<file path=ppt/charts/_rels/chart56.xml.rels>&#65279;<?xml version="1.0" encoding="utf-8" standalone="yes"?><Relationships xmlns="http://schemas.openxmlformats.org/package/2006/relationships"><Relationship Id="rId1" Type="http://schemas.openxmlformats.org/officeDocument/2006/relationships/package" Target="../embeddings/Microsoft_Excel_Worksheet56.xlsx" /></Relationships>
</file>

<file path=ppt/charts/_rels/chart6.xml.rels>&#65279;<?xml version="1.0" encoding="utf-8" standalone="yes"?><Relationships xmlns="http://schemas.openxmlformats.org/package/2006/relationships"><Relationship Id="rId1" Type="http://schemas.openxmlformats.org/officeDocument/2006/relationships/package" Target="../embeddings/Microsoft_Excel_Worksheet6.xlsx" /></Relationships>
</file>

<file path=ppt/charts/_rels/chart7.xml.rels>&#65279;<?xml version="1.0" encoding="utf-8" standalone="yes"?><Relationships xmlns="http://schemas.openxmlformats.org/package/2006/relationships"><Relationship Id="rId1" Type="http://schemas.openxmlformats.org/officeDocument/2006/relationships/package" Target="../embeddings/Microsoft_Excel_Worksheet7.xlsx" /></Relationships>
</file>

<file path=ppt/charts/_rels/chart8.xml.rels>&#65279;<?xml version="1.0" encoding="utf-8" standalone="yes"?><Relationships xmlns="http://schemas.openxmlformats.org/package/2006/relationships"><Relationship Id="rId1" Type="http://schemas.openxmlformats.org/officeDocument/2006/relationships/package" Target="../embeddings/Microsoft_Excel_Worksheet8.xlsx" /></Relationships>
</file>

<file path=ppt/charts/_rels/chart9.xml.rels>&#65279;<?xml version="1.0" encoding="utf-8" standalone="yes"?><Relationships xmlns="http://schemas.openxmlformats.org/package/2006/relationships"><Relationship Id="rId1" Type="http://schemas.openxmlformats.org/officeDocument/2006/relationships/package" Target="../embeddings/Microsoft_Excel_Worksheet9.xlsx"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27</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73</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10.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C3DC73"/>
              </a:solidFill>
              <a:ln w="12700">
                <a:solidFill>
                  <a:srgbClr val="FFFFFF"/>
                </a:solidFill>
              </a:ln>
            </c:spPr>
          </c:dPt>
          <c:cat>
            <c:numRef>
              <c:f>Sheet1!$A$2,Sheet1!$A$2</c:f>
              <c:numCache>
                <c:formatCode>General</c:formatCode>
                <c:ptCount val="0"/>
              </c:numCache>
            </c:numRef>
          </c:cat>
          <c:val>
            <c:numRef>
              <c:f>Sheet1!$B$2</c:f>
              <c:numCache>
                <c:ptCount val="1"/>
                <c:pt idx="0">
                  <c:v>52</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48</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11.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49</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51</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12.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45</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55</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13.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C3DC73"/>
              </a:solidFill>
              <a:ln w="12700">
                <a:solidFill>
                  <a:srgbClr val="FFFFFF"/>
                </a:solidFill>
              </a:ln>
            </c:spPr>
          </c:dPt>
          <c:cat>
            <c:numRef>
              <c:f>Sheet1!$A$2,Sheet1!$A$2</c:f>
              <c:numCache>
                <c:formatCode>General</c:formatCode>
                <c:ptCount val="0"/>
              </c:numCache>
            </c:numRef>
          </c:cat>
          <c:val>
            <c:numRef>
              <c:f>Sheet1!$B$2</c:f>
              <c:numCache>
                <c:ptCount val="1"/>
                <c:pt idx="0">
                  <c:v>66</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34</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14.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35</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65</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15.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C3DC73"/>
              </a:solidFill>
              <a:ln w="12700">
                <a:solidFill>
                  <a:srgbClr val="FFFFFF"/>
                </a:solidFill>
              </a:ln>
            </c:spPr>
          </c:dPt>
          <c:cat>
            <c:numRef>
              <c:f>Sheet1!$A$2,Sheet1!$A$2</c:f>
              <c:numCache>
                <c:formatCode>General</c:formatCode>
                <c:ptCount val="0"/>
              </c:numCache>
            </c:numRef>
          </c:cat>
          <c:val>
            <c:numRef>
              <c:f>Sheet1!$B$2</c:f>
              <c:numCache>
                <c:ptCount val="1"/>
                <c:pt idx="0">
                  <c:v>50</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50</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16.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40</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60</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17.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Column02</c:v>
                </c:pt>
              </c:strCache>
            </c:strRef>
          </c:tx>
          <c:dPt>
            <c:idx val="0"/>
            <c:invertIfNegative val="1"/>
            <c:spPr>
              <a:solidFill>
                <a:srgbClr val="FEEA8A"/>
              </a:solidFill>
              <a:ln w="12700">
                <a:solidFill>
                  <a:srgbClr val="FFFFFF"/>
                </a:solidFill>
              </a:ln>
            </c:spPr>
          </c:dPt>
          <c:dPt>
            <c:idx val="1"/>
            <c:invertIfNegative val="1"/>
            <c:spPr>
              <a:solidFill>
                <a:srgbClr val="BBBBBB"/>
              </a:solidFill>
              <a:ln w="12700">
                <a:solidFill>
                  <a:srgbClr val="FFFFFF"/>
                </a:solidFill>
              </a:ln>
            </c:spPr>
          </c:dPt>
          <c:dPt>
            <c:idx val="2"/>
            <c:invertIfNegative val="1"/>
            <c:spPr>
              <a:noFill/>
            </c:spPr>
          </c:dPt>
          <c:cat>
            <c:strRef>
              <c:f>Sheet1!$A$2:$A$4</c:f>
              <c:strCache>
                <c:ptCount val="0"/>
              </c:strCache>
            </c:strRef>
          </c:cat>
          <c:val>
            <c:numRef>
              <c:f>Sheet1!$B$2:$B$4</c:f>
              <c:numCache>
                <c:ptCount val="3"/>
                <c:pt idx="0">
                  <c:v>4.725</c:v>
                </c:pt>
                <c:pt idx="1">
                  <c:v>2.275</c:v>
                </c:pt>
                <c:pt idx="2">
                  <c:v>3</c:v>
                </c:pt>
              </c:numCache>
            </c:numRef>
          </c:val>
        </c:ser>
        <c:dLbls>
          <c:showLegendKey val="0"/>
          <c:showVal val="0"/>
          <c:showCatName val="0"/>
          <c:showSerName val="0"/>
          <c:showPercent val="0"/>
          <c:showBubbleSize val="0"/>
          <c:showLeaderLines val="0"/>
        </c:dLbls>
        <c:firstSliceAng val="233"/>
        <c:holeSize val="80"/>
      </c:doughnutChart>
    </c:plotArea>
    <c:plotVisOnly val="1"/>
    <c:dispBlanksAs/>
    <c:showDLblsOverMax val="1"/>
  </c:chart>
  <c:txPr>
    <a:bodyPr/>
    <a:p>
      <a:pPr>
        <a:defRPr sz="1800" smtId="4294967295"/>
      </a:pPr>
      <a:endParaRPr lang="ru-RU"/>
    </a:p>
  </c:txPr>
  <c:externalData r:id="rId1"/>
</c:chartSpace>
</file>

<file path=ppt/charts/chart18.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25</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75</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19.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C3DC73"/>
              </a:solidFill>
              <a:ln w="12700">
                <a:solidFill>
                  <a:srgbClr val="FFFFFF"/>
                </a:solidFill>
              </a:ln>
            </c:spPr>
          </c:dPt>
          <c:cat>
            <c:numRef>
              <c:f>Sheet1!$A$2,Sheet1!$A$2</c:f>
              <c:numCache>
                <c:formatCode>General</c:formatCode>
                <c:ptCount val="0"/>
              </c:numCache>
            </c:numRef>
          </c:cat>
          <c:val>
            <c:numRef>
              <c:f>Sheet1!$B$2</c:f>
              <c:numCache>
                <c:ptCount val="1"/>
                <c:pt idx="0">
                  <c:v>57</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43</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2.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Column02</c:v>
                </c:pt>
              </c:strCache>
            </c:strRef>
          </c:tx>
          <c:dPt>
            <c:idx val="0"/>
            <c:invertIfNegative val="1"/>
            <c:spPr>
              <a:solidFill>
                <a:srgbClr val="FEEA8A"/>
              </a:solidFill>
              <a:ln w="12700">
                <a:solidFill>
                  <a:srgbClr val="FFFFFF"/>
                </a:solidFill>
              </a:ln>
            </c:spPr>
          </c:dPt>
          <c:dPt>
            <c:idx val="1"/>
            <c:invertIfNegative val="1"/>
            <c:spPr>
              <a:solidFill>
                <a:srgbClr val="BBBBBB"/>
              </a:solidFill>
              <a:ln w="12700">
                <a:solidFill>
                  <a:srgbClr val="FFFFFF"/>
                </a:solidFill>
              </a:ln>
            </c:spPr>
          </c:dPt>
          <c:dPt>
            <c:idx val="2"/>
            <c:invertIfNegative val="1"/>
            <c:spPr>
              <a:noFill/>
            </c:spPr>
          </c:dPt>
          <c:cat>
            <c:strRef>
              <c:f>Sheet1!$A$2:$A$4</c:f>
              <c:strCache>
                <c:ptCount val="0"/>
              </c:strCache>
            </c:strRef>
          </c:cat>
          <c:val>
            <c:numRef>
              <c:f>Sheet1!$B$2:$B$4</c:f>
              <c:numCache>
                <c:ptCount val="3"/>
                <c:pt idx="0">
                  <c:v>4.795</c:v>
                </c:pt>
                <c:pt idx="1">
                  <c:v>2.205</c:v>
                </c:pt>
                <c:pt idx="2">
                  <c:v>3</c:v>
                </c:pt>
              </c:numCache>
            </c:numRef>
          </c:val>
        </c:ser>
        <c:dLbls>
          <c:showLegendKey val="0"/>
          <c:showVal val="0"/>
          <c:showCatName val="0"/>
          <c:showSerName val="0"/>
          <c:showPercent val="0"/>
          <c:showBubbleSize val="0"/>
          <c:showLeaderLines val="0"/>
        </c:dLbls>
        <c:firstSliceAng val="233"/>
        <c:holeSize val="80"/>
      </c:doughnutChart>
    </c:plotArea>
    <c:plotVisOnly val="1"/>
    <c:dispBlanksAs/>
    <c:showDLblsOverMax val="1"/>
  </c:chart>
  <c:txPr>
    <a:bodyPr/>
    <a:p>
      <a:pPr>
        <a:defRPr sz="1800" smtId="4294967295"/>
      </a:pPr>
      <a:endParaRPr lang="ru-RU"/>
    </a:p>
  </c:txPr>
  <c:externalData r:id="rId1"/>
</c:chartSpace>
</file>

<file path=ppt/charts/chart20.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49</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51</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21.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Column02</c:v>
                </c:pt>
              </c:strCache>
            </c:strRef>
          </c:tx>
          <c:dPt>
            <c:idx val="0"/>
            <c:invertIfNegative val="1"/>
            <c:spPr>
              <a:solidFill>
                <a:srgbClr val="FEEA8A"/>
              </a:solidFill>
              <a:ln w="12700">
                <a:solidFill>
                  <a:srgbClr val="FFFFFF"/>
                </a:solidFill>
              </a:ln>
            </c:spPr>
          </c:dPt>
          <c:dPt>
            <c:idx val="1"/>
            <c:invertIfNegative val="1"/>
            <c:spPr>
              <a:solidFill>
                <a:srgbClr val="BBBBBB"/>
              </a:solidFill>
              <a:ln w="12700">
                <a:solidFill>
                  <a:srgbClr val="FFFFFF"/>
                </a:solidFill>
              </a:ln>
            </c:spPr>
          </c:dPt>
          <c:dPt>
            <c:idx val="2"/>
            <c:invertIfNegative val="1"/>
            <c:spPr>
              <a:noFill/>
            </c:spPr>
          </c:dPt>
          <c:cat>
            <c:strRef>
              <c:f>Sheet1!$A$2:$A$4</c:f>
              <c:strCache>
                <c:ptCount val="0"/>
              </c:strCache>
            </c:strRef>
          </c:cat>
          <c:val>
            <c:numRef>
              <c:f>Sheet1!$B$2:$B$4</c:f>
              <c:numCache>
                <c:ptCount val="3"/>
                <c:pt idx="0">
                  <c:v>4.305</c:v>
                </c:pt>
                <c:pt idx="1">
                  <c:v>2.695</c:v>
                </c:pt>
                <c:pt idx="2">
                  <c:v>3</c:v>
                </c:pt>
              </c:numCache>
            </c:numRef>
          </c:val>
        </c:ser>
        <c:dLbls>
          <c:showLegendKey val="0"/>
          <c:showVal val="0"/>
          <c:showCatName val="0"/>
          <c:showSerName val="0"/>
          <c:showPercent val="0"/>
          <c:showBubbleSize val="0"/>
          <c:showLeaderLines val="0"/>
        </c:dLbls>
        <c:firstSliceAng val="233"/>
        <c:holeSize val="80"/>
      </c:doughnutChart>
    </c:plotArea>
    <c:plotVisOnly val="1"/>
    <c:dispBlanksAs/>
    <c:showDLblsOverMax val="1"/>
  </c:chart>
  <c:txPr>
    <a:bodyPr/>
    <a:p>
      <a:pPr>
        <a:defRPr sz="1800" smtId="4294967295"/>
      </a:pPr>
      <a:endParaRPr lang="ru-RU"/>
    </a:p>
  </c:txPr>
  <c:externalData r:id="rId1"/>
</c:chartSpace>
</file>

<file path=ppt/charts/chart22.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32</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68</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23.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Column02</c:v>
                </c:pt>
              </c:strCache>
            </c:strRef>
          </c:tx>
          <c:dPt>
            <c:idx val="0"/>
            <c:invertIfNegative val="1"/>
            <c:spPr>
              <a:solidFill>
                <a:srgbClr val="E8565A"/>
              </a:solidFill>
              <a:ln w="12700">
                <a:solidFill>
                  <a:srgbClr val="FFFFFF"/>
                </a:solidFill>
              </a:ln>
            </c:spPr>
          </c:dPt>
          <c:dPt>
            <c:idx val="1"/>
            <c:invertIfNegative val="1"/>
            <c:spPr>
              <a:solidFill>
                <a:srgbClr val="BBBBBB"/>
              </a:solidFill>
              <a:ln w="12700">
                <a:solidFill>
                  <a:srgbClr val="FFFFFF"/>
                </a:solidFill>
              </a:ln>
            </c:spPr>
          </c:dPt>
          <c:dPt>
            <c:idx val="2"/>
            <c:invertIfNegative val="1"/>
            <c:spPr>
              <a:noFill/>
            </c:spPr>
          </c:dPt>
          <c:cat>
            <c:strRef>
              <c:f>Sheet1!$A$2:$A$4</c:f>
              <c:strCache>
                <c:ptCount val="0"/>
              </c:strCache>
            </c:strRef>
          </c:cat>
          <c:val>
            <c:numRef>
              <c:f>Sheet1!$B$2:$B$4</c:f>
              <c:numCache>
                <c:ptCount val="3"/>
                <c:pt idx="0">
                  <c:v>5.075</c:v>
                </c:pt>
                <c:pt idx="1">
                  <c:v>1.925</c:v>
                </c:pt>
                <c:pt idx="2">
                  <c:v>3</c:v>
                </c:pt>
              </c:numCache>
            </c:numRef>
          </c:val>
        </c:ser>
        <c:dLbls>
          <c:showLegendKey val="0"/>
          <c:showVal val="0"/>
          <c:showCatName val="0"/>
          <c:showSerName val="0"/>
          <c:showPercent val="0"/>
          <c:showBubbleSize val="0"/>
          <c:showLeaderLines val="0"/>
        </c:dLbls>
        <c:firstSliceAng val="233"/>
        <c:holeSize val="80"/>
      </c:doughnutChart>
    </c:plotArea>
    <c:plotVisOnly val="1"/>
    <c:dispBlanksAs/>
    <c:showDLblsOverMax val="1"/>
  </c:chart>
  <c:txPr>
    <a:bodyPr/>
    <a:p>
      <a:pPr>
        <a:defRPr sz="1800" smtId="4294967295"/>
      </a:pPr>
      <a:endParaRPr lang="ru-RU"/>
    </a:p>
  </c:txPr>
  <c:externalData r:id="rId1"/>
</c:chartSpace>
</file>

<file path=ppt/charts/chart24.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E8565A"/>
              </a:solidFill>
              <a:ln w="12700">
                <a:solidFill>
                  <a:srgbClr val="FFFFFF"/>
                </a:solidFill>
              </a:ln>
            </c:spPr>
          </c:dPt>
          <c:cat>
            <c:numRef>
              <c:f>Sheet1!$A$2,Sheet1!$A$2</c:f>
              <c:numCache>
                <c:formatCode>General</c:formatCode>
                <c:ptCount val="0"/>
              </c:numCache>
            </c:numRef>
          </c:cat>
          <c:val>
            <c:numRef>
              <c:f>Sheet1!$B$2</c:f>
              <c:numCache>
                <c:ptCount val="1"/>
                <c:pt idx="0">
                  <c:v>20</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80</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25.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31</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69</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26.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25</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75</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27.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Column02</c:v>
                </c:pt>
              </c:strCache>
            </c:strRef>
          </c:tx>
          <c:dPt>
            <c:idx val="0"/>
            <c:invertIfNegative val="1"/>
            <c:spPr>
              <a:solidFill>
                <a:srgbClr val="FEEA8A"/>
              </a:solidFill>
              <a:ln w="12700">
                <a:solidFill>
                  <a:srgbClr val="FFFFFF"/>
                </a:solidFill>
              </a:ln>
            </c:spPr>
          </c:dPt>
          <c:dPt>
            <c:idx val="1"/>
            <c:invertIfNegative val="1"/>
            <c:spPr>
              <a:solidFill>
                <a:srgbClr val="BBBBBB"/>
              </a:solidFill>
              <a:ln w="12700">
                <a:solidFill>
                  <a:srgbClr val="FFFFFF"/>
                </a:solidFill>
              </a:ln>
            </c:spPr>
          </c:dPt>
          <c:dPt>
            <c:idx val="2"/>
            <c:invertIfNegative val="1"/>
            <c:spPr>
              <a:noFill/>
            </c:spPr>
          </c:dPt>
          <c:cat>
            <c:strRef>
              <c:f>Sheet1!$A$2:$A$4</c:f>
              <c:strCache>
                <c:ptCount val="0"/>
              </c:strCache>
            </c:strRef>
          </c:cat>
          <c:val>
            <c:numRef>
              <c:f>Sheet1!$B$2:$B$4</c:f>
              <c:numCache>
                <c:ptCount val="3"/>
                <c:pt idx="0">
                  <c:v>4.7775</c:v>
                </c:pt>
                <c:pt idx="1">
                  <c:v>2.2225</c:v>
                </c:pt>
                <c:pt idx="2">
                  <c:v>3</c:v>
                </c:pt>
              </c:numCache>
            </c:numRef>
          </c:val>
        </c:ser>
        <c:dLbls>
          <c:showLegendKey val="0"/>
          <c:showVal val="0"/>
          <c:showCatName val="0"/>
          <c:showSerName val="0"/>
          <c:showPercent val="0"/>
          <c:showBubbleSize val="0"/>
          <c:showLeaderLines val="0"/>
        </c:dLbls>
        <c:firstSliceAng val="233"/>
        <c:holeSize val="80"/>
      </c:doughnutChart>
    </c:plotArea>
    <c:plotVisOnly val="1"/>
    <c:dispBlanksAs/>
    <c:showDLblsOverMax val="1"/>
  </c:chart>
  <c:txPr>
    <a:bodyPr/>
    <a:p>
      <a:pPr>
        <a:defRPr sz="1800" smtId="4294967295"/>
      </a:pPr>
      <a:endParaRPr lang="ru-RU"/>
    </a:p>
  </c:txPr>
  <c:externalData r:id="rId1"/>
</c:chartSpace>
</file>

<file path=ppt/charts/chart28.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31</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69</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29.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31</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69</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3.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spPr>
              <a:solidFill>
                <a:srgbClr val="666666"/>
              </a:solidFill>
              <a:ln w="12700">
                <a:solidFill>
                  <a:srgbClr val="FFFFFF"/>
                </a:solidFill>
              </a:ln>
            </c:spPr>
          </c:dPt>
          <c:dPt>
            <c:idx val="1"/>
            <c:invertIfNegative val="1"/>
            <c:spPr>
              <a:solidFill>
                <a:srgbClr val="BBBBBB"/>
              </a:solidFill>
              <a:ln w="12700">
                <a:solidFill>
                  <a:srgbClr val="FFFFFF"/>
                </a:solidFill>
              </a:ln>
            </c:spPr>
          </c:dPt>
          <c:dPt>
            <c:idx val="2"/>
            <c:invertIfNegative val="1"/>
            <c:spPr>
              <a:solidFill>
                <a:srgbClr val="61C250"/>
              </a:solidFill>
              <a:ln w="12700">
                <a:solidFill>
                  <a:srgbClr val="FFFFFF"/>
                </a:solidFill>
              </a:ln>
            </c:spPr>
          </c:dPt>
          <c:dLbls>
            <c:dLbl>
              <c:idx val="0"/>
              <c:tx>
                <c:rich>
                  <a:bodyPr/>
                  <a:lstStyle/>
                  <a:p>
                    <a:pPr>
                      <a:defRPr/>
                    </a:pPr>
                    <a:r>
                      <a:t>15%</a:t>
                    </a:r>
                  </a:p>
                </c:rich>
              </c:tx>
              <c:dLblPos val="outEnd"/>
              <c:showLegendKey val="0"/>
              <c:showVal val="1"/>
              <c:showCatName val="0"/>
              <c:showSerName val="0"/>
              <c:showPercent val="0"/>
              <c:showBubbleSize val="0"/>
            </c:dLbl>
            <c:dLbl>
              <c:idx val="1"/>
              <c:tx>
                <c:rich>
                  <a:bodyPr/>
                  <a:lstStyle/>
                  <a:p>
                    <a:pPr>
                      <a:defRPr/>
                    </a:pPr>
                    <a:r>
                      <a:t>53%</a:t>
                    </a:r>
                  </a:p>
                </c:rich>
              </c:tx>
              <c:dLblPos val="outEnd"/>
              <c:showLegendKey val="0"/>
              <c:showVal val="1"/>
              <c:showCatName val="0"/>
              <c:showSerName val="0"/>
              <c:showPercent val="0"/>
              <c:showBubbleSize val="0"/>
            </c:dLbl>
            <c:dLbl>
              <c:idx val="2"/>
              <c:tx>
                <c:rich>
                  <a:bodyPr/>
                  <a:lstStyle/>
                  <a:p>
                    <a:pPr>
                      <a:defRPr/>
                    </a:pPr>
                    <a:r>
                      <a:t>32%</a:t>
                    </a:r>
                  </a:p>
                </c:rich>
              </c:tx>
              <c:dLblPos val="outEnd"/>
              <c:showLegendKey val="0"/>
              <c:showVal val="1"/>
              <c:showCatName val="0"/>
              <c:showSerName val="0"/>
              <c:showPercent val="0"/>
              <c:showBubbleSize val="0"/>
            </c:dLbl>
            <c:txPr>
              <a:bodyPr wrap="none"/>
              <a:p>
                <a:pPr>
                  <a:defRPr sz="1000" smtId="4294967295">
                    <a:solidFill>
                      <a:srgbClr val="000000"/>
                    </a:solidFill>
                  </a:defRPr>
                </a:pPr>
              </a:p>
            </c:txPr>
            <c:dLblPos val="outEnd"/>
            <c:showLegendKey val="0"/>
            <c:showVal val="1"/>
            <c:showCatName val="0"/>
            <c:showSerName val="0"/>
            <c:showPercent val="0"/>
            <c:showBubbleSize val="0"/>
            <c:showLeaderLines val="0"/>
          </c:dLbls>
          <c:cat>
            <c:strRef>
              <c:f>Sheet1!$A$2:$A$4</c:f>
              <c:strCache>
                <c:ptCount val="3"/>
                <c:pt idx="0">
                  <c:v>Actively Disengaged</c:v>
                </c:pt>
                <c:pt idx="1">
                  <c:v>Not Engaged</c:v>
                </c:pt>
                <c:pt idx="2">
                  <c:v>Engaged</c:v>
                </c:pt>
              </c:strCache>
            </c:strRef>
          </c:cat>
          <c:val>
            <c:numRef>
              <c:f>Sheet1!$B$2:$B$4</c:f>
              <c:numCache>
                <c:ptCount val="3"/>
                <c:pt idx="0">
                  <c:v>15</c:v>
                </c:pt>
                <c:pt idx="1">
                  <c:v>53</c:v>
                </c:pt>
                <c:pt idx="2">
                  <c:v>32</c:v>
                </c:pt>
              </c:numCache>
            </c:numRef>
          </c:val>
        </c:ser>
        <c:dLbls>
          <c:showLegendKey val="0"/>
          <c:showVal val="0"/>
          <c:showCatName val="0"/>
          <c:showSerName val="0"/>
          <c:showPercent val="0"/>
          <c:showBubbleSize val="0"/>
          <c:showLeaderLines val="0"/>
        </c:dLbls>
        <c:gapWidth val="50"/>
        <c:overlap/>
        <c:axId val="67451136"/>
        <c:axId val="66437120"/>
      </c:barChart>
      <c:catAx>
        <c:axId val="67451136"/>
        <c:scaling>
          <c:orientation/>
        </c:scaling>
        <c:delete val="0"/>
        <c:axPos val="l"/>
        <c:numFmt formatCode="General" sourceLinked="1"/>
        <c:majorTickMark val="none"/>
        <c:minorTickMark val="none"/>
        <c:txPr>
          <a:bodyPr/>
          <a:p>
            <a:pPr>
              <a:defRPr sz="1100" smtId="4294967295">
                <a:solidFill>
                  <a:srgbClr val="666666"/>
                </a:solidFill>
              </a:defRPr>
            </a:pPr>
          </a:p>
        </c:txPr>
        <c:crossAx val="66437120"/>
        <c:crosses val="autoZero"/>
        <c:auto val="0"/>
        <c:lblAlgn val="ctr"/>
        <c:lblOffset/>
        <c:noMultiLvlLbl val="0"/>
      </c:catAx>
      <c:valAx>
        <c:axId val="66437120"/>
        <c:scaling>
          <c:orientation/>
          <c:max val="10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30.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42</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58</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31.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47</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53</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32.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C3DC73"/>
              </a:solidFill>
              <a:ln w="12700">
                <a:solidFill>
                  <a:srgbClr val="FFFFFF"/>
                </a:solidFill>
              </a:ln>
            </c:spPr>
          </c:dPt>
          <c:cat>
            <c:numRef>
              <c:f>Sheet1!$A$2,Sheet1!$A$2</c:f>
              <c:numCache>
                <c:formatCode>General</c:formatCode>
                <c:ptCount val="0"/>
              </c:numCache>
            </c:numRef>
          </c:cat>
          <c:val>
            <c:numRef>
              <c:f>Sheet1!$B$2</c:f>
              <c:numCache>
                <c:ptCount val="1"/>
                <c:pt idx="0">
                  <c:v>52</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48</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33.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Column02</c:v>
                </c:pt>
              </c:strCache>
            </c:strRef>
          </c:tx>
          <c:dPt>
            <c:idx val="0"/>
            <c:invertIfNegative val="1"/>
            <c:spPr>
              <a:solidFill>
                <a:srgbClr val="FEEA8A"/>
              </a:solidFill>
              <a:ln w="12700">
                <a:solidFill>
                  <a:srgbClr val="FFFFFF"/>
                </a:solidFill>
              </a:ln>
            </c:spPr>
          </c:dPt>
          <c:dPt>
            <c:idx val="1"/>
            <c:invertIfNegative val="1"/>
            <c:spPr>
              <a:solidFill>
                <a:srgbClr val="BBBBBB"/>
              </a:solidFill>
              <a:ln w="12700">
                <a:solidFill>
                  <a:srgbClr val="FFFFFF"/>
                </a:solidFill>
              </a:ln>
            </c:spPr>
          </c:dPt>
          <c:dPt>
            <c:idx val="2"/>
            <c:invertIfNegative val="1"/>
            <c:spPr>
              <a:noFill/>
            </c:spPr>
          </c:dPt>
          <c:cat>
            <c:strRef>
              <c:f>Sheet1!$A$2:$A$4</c:f>
              <c:strCache>
                <c:ptCount val="0"/>
              </c:strCache>
            </c:strRef>
          </c:cat>
          <c:val>
            <c:numRef>
              <c:f>Sheet1!$B$2:$B$4</c:f>
              <c:numCache>
                <c:ptCount val="3"/>
                <c:pt idx="0">
                  <c:v>4.7075</c:v>
                </c:pt>
                <c:pt idx="1">
                  <c:v>2.2925</c:v>
                </c:pt>
                <c:pt idx="2">
                  <c:v>3</c:v>
                </c:pt>
              </c:numCache>
            </c:numRef>
          </c:val>
        </c:ser>
        <c:dLbls>
          <c:showLegendKey val="0"/>
          <c:showVal val="0"/>
          <c:showCatName val="0"/>
          <c:showSerName val="0"/>
          <c:showPercent val="0"/>
          <c:showBubbleSize val="0"/>
          <c:showLeaderLines val="0"/>
        </c:dLbls>
        <c:firstSliceAng val="233"/>
        <c:holeSize val="80"/>
      </c:doughnutChart>
    </c:plotArea>
    <c:plotVisOnly val="1"/>
    <c:dispBlanksAs/>
    <c:showDLblsOverMax val="1"/>
  </c:chart>
  <c:txPr>
    <a:bodyPr/>
    <a:p>
      <a:pPr>
        <a:defRPr sz="1800" smtId="4294967295"/>
      </a:pPr>
      <a:endParaRPr lang="ru-RU"/>
    </a:p>
  </c:txPr>
  <c:externalData r:id="rId1"/>
</c:chartSpace>
</file>

<file path=ppt/charts/chart34.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31</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69</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35.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49</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51</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36.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45</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55</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37.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C3DC73"/>
              </a:solidFill>
              <a:ln w="12700">
                <a:solidFill>
                  <a:srgbClr val="FFFFFF"/>
                </a:solidFill>
              </a:ln>
            </c:spPr>
          </c:dPt>
          <c:cat>
            <c:numRef>
              <c:f>Sheet1!$A$2,Sheet1!$A$2</c:f>
              <c:numCache>
                <c:formatCode>General</c:formatCode>
                <c:ptCount val="0"/>
              </c:numCache>
            </c:numRef>
          </c:cat>
          <c:val>
            <c:numRef>
              <c:f>Sheet1!$B$2</c:f>
              <c:numCache>
                <c:ptCount val="1"/>
                <c:pt idx="0">
                  <c:v>66</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34</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38.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35</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65</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39.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Column02</c:v>
                </c:pt>
              </c:strCache>
            </c:strRef>
          </c:tx>
          <c:dPt>
            <c:idx val="0"/>
            <c:invertIfNegative val="1"/>
            <c:spPr>
              <a:solidFill>
                <a:srgbClr val="FEEA8A"/>
              </a:solidFill>
              <a:ln w="12700">
                <a:solidFill>
                  <a:srgbClr val="FFFFFF"/>
                </a:solidFill>
              </a:ln>
            </c:spPr>
          </c:dPt>
          <c:dPt>
            <c:idx val="1"/>
            <c:invertIfNegative val="1"/>
            <c:spPr>
              <a:solidFill>
                <a:srgbClr val="BBBBBB"/>
              </a:solidFill>
              <a:ln w="12700">
                <a:solidFill>
                  <a:srgbClr val="FFFFFF"/>
                </a:solidFill>
              </a:ln>
            </c:spPr>
          </c:dPt>
          <c:dPt>
            <c:idx val="2"/>
            <c:invertIfNegative val="1"/>
            <c:spPr>
              <a:noFill/>
            </c:spPr>
          </c:dPt>
          <c:cat>
            <c:strRef>
              <c:f>Sheet1!$A$2:$A$4</c:f>
              <c:strCache>
                <c:ptCount val="0"/>
              </c:strCache>
            </c:strRef>
          </c:cat>
          <c:val>
            <c:numRef>
              <c:f>Sheet1!$B$2:$B$4</c:f>
              <c:numCache>
                <c:ptCount val="3"/>
                <c:pt idx="0">
                  <c:v>4.795</c:v>
                </c:pt>
                <c:pt idx="1">
                  <c:v>2.205</c:v>
                </c:pt>
                <c:pt idx="2">
                  <c:v>3</c:v>
                </c:pt>
              </c:numCache>
            </c:numRef>
          </c:val>
        </c:ser>
        <c:dLbls>
          <c:showLegendKey val="0"/>
          <c:showVal val="0"/>
          <c:showCatName val="0"/>
          <c:showSerName val="0"/>
          <c:showPercent val="0"/>
          <c:showBubbleSize val="0"/>
          <c:showLeaderLines val="0"/>
        </c:dLbls>
        <c:firstSliceAng val="233"/>
        <c:holeSize val="80"/>
      </c:doughnutChart>
    </c:plotArea>
    <c:plotVisOnly val="1"/>
    <c:dispBlanksAs/>
    <c:showDLblsOverMax val="1"/>
  </c:chart>
  <c:txPr>
    <a:bodyPr/>
    <a:p>
      <a:pPr>
        <a:defRPr sz="1800" smtId="4294967295"/>
      </a:pPr>
      <a:endParaRPr lang="ru-RU"/>
    </a:p>
  </c:txPr>
  <c:externalData r:id="rId1"/>
</c:chartSpace>
</file>

<file path=ppt/charts/chart4.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E8565A"/>
              </a:solidFill>
              <a:ln w="12700">
                <a:solidFill>
                  <a:srgbClr val="FFFFFF"/>
                </a:solidFill>
              </a:ln>
            </c:spPr>
          </c:dPt>
          <c:cat>
            <c:numRef>
              <c:f>Sheet1!$A$2,Sheet1!$A$2</c:f>
              <c:numCache>
                <c:formatCode>General</c:formatCode>
                <c:ptCount val="0"/>
              </c:numCache>
            </c:numRef>
          </c:cat>
          <c:val>
            <c:numRef>
              <c:f>Sheet1!$B$2</c:f>
              <c:numCache>
                <c:ptCount val="1"/>
                <c:pt idx="0">
                  <c:v>22</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78</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40.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29</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71</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41.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C3DC73"/>
              </a:solidFill>
              <a:ln w="12700">
                <a:solidFill>
                  <a:srgbClr val="FFFFFF"/>
                </a:solidFill>
              </a:ln>
            </c:spPr>
          </c:dPt>
          <c:cat>
            <c:numRef>
              <c:f>Sheet1!$A$2,Sheet1!$A$2</c:f>
              <c:numCache>
                <c:formatCode>General</c:formatCode>
                <c:ptCount val="0"/>
              </c:numCache>
            </c:numRef>
          </c:cat>
          <c:val>
            <c:numRef>
              <c:f>Sheet1!$B$2</c:f>
              <c:numCache>
                <c:ptCount val="1"/>
                <c:pt idx="0">
                  <c:v>50</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50</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42.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40</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60</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43.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C3DC73"/>
              </a:solidFill>
              <a:ln w="12700">
                <a:solidFill>
                  <a:srgbClr val="FFFFFF"/>
                </a:solidFill>
              </a:ln>
            </c:spPr>
          </c:dPt>
          <c:cat>
            <c:numRef>
              <c:f>Sheet1!$A$2,Sheet1!$A$2</c:f>
              <c:numCache>
                <c:formatCode>General</c:formatCode>
                <c:ptCount val="0"/>
              </c:numCache>
            </c:numRef>
          </c:cat>
          <c:val>
            <c:numRef>
              <c:f>Sheet1!$B$2</c:f>
              <c:numCache>
                <c:ptCount val="1"/>
                <c:pt idx="0">
                  <c:v>65</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35</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44.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C3DC73"/>
              </a:solidFill>
              <a:ln w="12700">
                <a:solidFill>
                  <a:srgbClr val="FFFFFF"/>
                </a:solidFill>
              </a:ln>
            </c:spPr>
          </c:dPt>
          <c:cat>
            <c:numRef>
              <c:f>Sheet1!$A$2,Sheet1!$A$2</c:f>
              <c:numCache>
                <c:formatCode>General</c:formatCode>
                <c:ptCount val="0"/>
              </c:numCache>
            </c:numRef>
          </c:cat>
          <c:val>
            <c:numRef>
              <c:f>Sheet1!$B$2</c:f>
              <c:numCache>
                <c:ptCount val="1"/>
                <c:pt idx="0">
                  <c:v>64</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36</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45.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C3DC73"/>
              </a:solidFill>
              <a:ln w="12700">
                <a:solidFill>
                  <a:srgbClr val="FFFFFF"/>
                </a:solidFill>
              </a:ln>
            </c:spPr>
          </c:dPt>
          <c:cat>
            <c:numRef>
              <c:f>Sheet1!$A$2,Sheet1!$A$2</c:f>
              <c:numCache>
                <c:formatCode>General</c:formatCode>
                <c:ptCount val="0"/>
              </c:numCache>
            </c:numRef>
          </c:cat>
          <c:val>
            <c:numRef>
              <c:f>Sheet1!$B$2</c:f>
              <c:numCache>
                <c:ptCount val="1"/>
                <c:pt idx="0">
                  <c:v>70</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30</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46.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46</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54</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47.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spPr>
              <a:solidFill>
                <a:srgbClr val="61C250"/>
              </a:solidFill>
              <a:ln w="12700">
                <a:solidFill>
                  <a:srgbClr val="FFFFFF"/>
                </a:solidFill>
              </a:ln>
            </c:spPr>
          </c:dPt>
          <c:dPt>
            <c:idx val="1"/>
            <c:invertIfNegative val="1"/>
            <c:spPr>
              <a:solidFill>
                <a:srgbClr val="61C250"/>
              </a:solidFill>
              <a:ln w="12700">
                <a:solidFill>
                  <a:srgbClr val="FFFFFF"/>
                </a:solidFill>
              </a:ln>
            </c:spPr>
          </c:dPt>
          <c:dPt>
            <c:idx val="2"/>
            <c:invertIfNegative val="1"/>
            <c:spPr>
              <a:solidFill>
                <a:srgbClr val="61C250"/>
              </a:solidFill>
              <a:ln w="12700">
                <a:solidFill>
                  <a:srgbClr val="FFFFFF"/>
                </a:solidFill>
              </a:ln>
            </c:spPr>
          </c:dPt>
          <c:dPt>
            <c:idx val="3"/>
            <c:invertIfNegative val="1"/>
            <c:spPr>
              <a:solidFill>
                <a:srgbClr val="61C250"/>
              </a:solidFill>
              <a:ln w="12700">
                <a:solidFill>
                  <a:srgbClr val="FFFFFF"/>
                </a:solidFill>
              </a:ln>
            </c:spPr>
          </c:dPt>
          <c:dPt>
            <c:idx val="4"/>
            <c:invertIfNegative val="1"/>
            <c:spPr>
              <a:solidFill>
                <a:srgbClr val="61C250"/>
              </a:solidFill>
              <a:ln w="12700">
                <a:solidFill>
                  <a:srgbClr val="FFFFFF"/>
                </a:solidFill>
              </a:ln>
            </c:spPr>
          </c:dPt>
          <c:dPt>
            <c:idx val="5"/>
            <c:invertIfNegative val="1"/>
            <c:spPr>
              <a:solidFill>
                <a:srgbClr val="61C250"/>
              </a:solidFill>
              <a:ln w="12700">
                <a:solidFill>
                  <a:srgbClr val="FFFFFF"/>
                </a:solidFill>
              </a:ln>
            </c:spPr>
          </c:dPt>
          <c:dPt>
            <c:idx val="6"/>
            <c:invertIfNegative val="1"/>
            <c:spPr>
              <a:solidFill>
                <a:srgbClr val="61C250"/>
              </a:solidFill>
              <a:ln w="12700">
                <a:solidFill>
                  <a:srgbClr val="FFFFFF"/>
                </a:solidFill>
              </a:ln>
            </c:spPr>
          </c:dPt>
          <c:dPt>
            <c:idx val="7"/>
            <c:invertIfNegative val="1"/>
            <c:spPr>
              <a:solidFill>
                <a:srgbClr val="61C250"/>
              </a:solidFill>
              <a:ln w="12700">
                <a:solidFill>
                  <a:srgbClr val="FFFFFF"/>
                </a:solidFill>
              </a:ln>
            </c:spPr>
          </c:dPt>
          <c:dLbls>
            <c:dLbl>
              <c:idx val="0"/>
              <c:tx>
                <c:rich>
                  <a:bodyPr/>
                  <a:lstStyle/>
                  <a:p>
                    <a:pPr>
                      <a:defRPr/>
                    </a:pPr>
                    <a:r>
                      <a:t>4% (23 Respondents)</a:t>
                    </a:r>
                  </a:p>
                </c:rich>
              </c:tx>
              <c:dLblPos val="ctr"/>
              <c:showLegendKey val="0"/>
              <c:showVal val="1"/>
              <c:showCatName val="0"/>
              <c:showSerName val="0"/>
              <c:showPercent val="0"/>
              <c:showBubbleSize val="0"/>
            </c:dLbl>
            <c:dLbl>
              <c:idx val="1"/>
              <c:tx>
                <c:rich>
                  <a:bodyPr/>
                  <a:lstStyle/>
                  <a:p>
                    <a:pPr>
                      <a:defRPr/>
                    </a:pPr>
                    <a:r>
                      <a:t>8% (42 Respondents)</a:t>
                    </a:r>
                  </a:p>
                </c:rich>
              </c:tx>
              <c:dLblPos val="ctr"/>
              <c:showLegendKey val="0"/>
              <c:showVal val="1"/>
              <c:showCatName val="0"/>
              <c:showSerName val="0"/>
              <c:showPercent val="0"/>
              <c:showBubbleSize val="0"/>
            </c:dLbl>
            <c:dLbl>
              <c:idx val="2"/>
              <c:tx>
                <c:rich>
                  <a:bodyPr/>
                  <a:lstStyle/>
                  <a:p>
                    <a:pPr>
                      <a:defRPr/>
                    </a:pPr>
                    <a:r>
                      <a:t>18% (99 Respondents)</a:t>
                    </a:r>
                  </a:p>
                </c:rich>
              </c:tx>
              <c:dLblPos val="ctr"/>
              <c:showLegendKey val="0"/>
              <c:showVal val="1"/>
              <c:showCatName val="0"/>
              <c:showSerName val="0"/>
              <c:showPercent val="0"/>
              <c:showBubbleSize val="0"/>
            </c:dLbl>
            <c:dLbl>
              <c:idx val="3"/>
              <c:tx>
                <c:rich>
                  <a:bodyPr/>
                  <a:lstStyle/>
                  <a:p>
                    <a:pPr>
                      <a:defRPr/>
                    </a:pPr>
                    <a:r>
                      <a:t>16% (87 Respondents)</a:t>
                    </a:r>
                  </a:p>
                </c:rich>
              </c:tx>
              <c:dLblPos val="ctr"/>
              <c:showLegendKey val="0"/>
              <c:showVal val="1"/>
              <c:showCatName val="0"/>
              <c:showSerName val="0"/>
              <c:showPercent val="0"/>
              <c:showBubbleSize val="0"/>
            </c:dLbl>
            <c:dLbl>
              <c:idx val="4"/>
              <c:tx>
                <c:rich>
                  <a:bodyPr/>
                  <a:lstStyle/>
                  <a:p>
                    <a:pPr>
                      <a:defRPr/>
                    </a:pPr>
                    <a:r>
                      <a:t>25% (135 Respondents)</a:t>
                    </a:r>
                  </a:p>
                </c:rich>
              </c:tx>
              <c:dLblPos val="ctr"/>
              <c:showLegendKey val="0"/>
              <c:showVal val="1"/>
              <c:showCatName val="0"/>
              <c:showSerName val="0"/>
              <c:showPercent val="0"/>
              <c:showBubbleSize val="0"/>
            </c:dLbl>
            <c:dLbl>
              <c:idx val="5"/>
              <c:tx>
                <c:rich>
                  <a:bodyPr/>
                  <a:lstStyle/>
                  <a:p>
                    <a:pPr>
                      <a:defRPr/>
                    </a:pPr>
                    <a:r>
                      <a:t>16% (85 Respondents)</a:t>
                    </a:r>
                  </a:p>
                </c:rich>
              </c:tx>
              <c:dLblPos val="ctr"/>
              <c:showLegendKey val="0"/>
              <c:showVal val="1"/>
              <c:showCatName val="0"/>
              <c:showSerName val="0"/>
              <c:showPercent val="0"/>
              <c:showBubbleSize val="0"/>
            </c:dLbl>
            <c:dLbl>
              <c:idx val="6"/>
              <c:tx>
                <c:rich>
                  <a:bodyPr/>
                  <a:lstStyle/>
                  <a:p>
                    <a:pPr>
                      <a:defRPr/>
                    </a:pPr>
                    <a:r>
                      <a:t>6% (34 Respondents)</a:t>
                    </a:r>
                  </a:p>
                </c:rich>
              </c:tx>
              <c:dLblPos val="ctr"/>
              <c:showLegendKey val="0"/>
              <c:showVal val="1"/>
              <c:showCatName val="0"/>
              <c:showSerName val="0"/>
              <c:showPercent val="0"/>
              <c:showBubbleSize val="0"/>
            </c:dLbl>
            <c:dLbl>
              <c:idx val="7"/>
              <c:tx>
                <c:rich>
                  <a:bodyPr/>
                  <a:lstStyle/>
                  <a:p>
                    <a:pPr>
                      <a:defRPr/>
                    </a:pPr>
                    <a:r>
                      <a:t>2% (10 Respondents)</a:t>
                    </a:r>
                  </a:p>
                </c:rich>
              </c:tx>
              <c:dLblPos val="ctr"/>
              <c:showLegendKey val="0"/>
              <c:showVal val="1"/>
              <c:showCatName val="0"/>
              <c:showSerName val="0"/>
              <c:showPercent val="0"/>
              <c:showBubbleSize val="0"/>
            </c:dLbl>
            <c:txPr>
              <a:bodyPr wrap="none"/>
              <a:p>
                <a:pPr>
                  <a:defRPr sz="1000" smtId="4294967295">
                    <a:solidFill>
                      <a:srgbClr val="000000"/>
                    </a:solidFill>
                  </a:defRPr>
                </a:pPr>
              </a:p>
            </c:txPr>
            <c:dLblPos val="ctr"/>
            <c:showLegendKey val="0"/>
            <c:showVal val="1"/>
            <c:showCatName val="0"/>
            <c:showSerName val="0"/>
            <c:showPercent val="0"/>
            <c:showBubbleSize val="0"/>
            <c:showLeaderLines val="0"/>
          </c:dLbls>
          <c:cat>
            <c:strRef>
              <c:f>Sheet1!$A$2:$A$9</c:f>
              <c:strCache>
                <c:ptCount val="8"/>
                <c:pt idx="0">
                  <c:v>03</c:v>
                </c:pt>
                <c:pt idx="1">
                  <c:v>04</c:v>
                </c:pt>
                <c:pt idx="2">
                  <c:v>05</c:v>
                </c:pt>
                <c:pt idx="3">
                  <c:v>06</c:v>
                </c:pt>
                <c:pt idx="4">
                  <c:v>07</c:v>
                </c:pt>
                <c:pt idx="5">
                  <c:v>08</c:v>
                </c:pt>
                <c:pt idx="6">
                  <c:v>09</c:v>
                </c:pt>
                <c:pt idx="7">
                  <c:v>10 Best possible</c:v>
                </c:pt>
              </c:strCache>
            </c:strRef>
          </c:cat>
          <c:val>
            <c:numRef>
              <c:f>Sheet1!$B$2:$B$9</c:f>
              <c:numCache>
                <c:ptCount val="8"/>
                <c:pt idx="0">
                  <c:v>4</c:v>
                </c:pt>
                <c:pt idx="1">
                  <c:v>8</c:v>
                </c:pt>
                <c:pt idx="2">
                  <c:v>18</c:v>
                </c:pt>
                <c:pt idx="3">
                  <c:v>16</c:v>
                </c:pt>
                <c:pt idx="4">
                  <c:v>25</c:v>
                </c:pt>
                <c:pt idx="5">
                  <c:v>16</c:v>
                </c:pt>
                <c:pt idx="6">
                  <c:v>6</c:v>
                </c:pt>
                <c:pt idx="7">
                  <c:v>2</c:v>
                </c:pt>
              </c:numCache>
            </c:numRef>
          </c:val>
        </c:ser>
        <c:dLbls>
          <c:showLegendKey val="0"/>
          <c:showVal val="0"/>
          <c:showCatName val="0"/>
          <c:showSerName val="0"/>
          <c:showPercent val="0"/>
          <c:showBubbleSize val="0"/>
          <c:showLeaderLines val="0"/>
        </c:dLbls>
        <c:gapWidth val="70"/>
        <c:overlap val="100"/>
        <c:axId val="67451136"/>
        <c:axId val="66437120"/>
      </c:barChart>
      <c:catAx>
        <c:axId val="67451136"/>
        <c:scaling>
          <c:orientation/>
        </c:scaling>
        <c:delete val="0"/>
        <c:axPos val="l"/>
        <c:numFmt formatCode="General" sourceLinked="1"/>
        <c:majorTickMark val="none"/>
        <c:minorTickMark val="none"/>
        <c:txPr>
          <a:bodyPr/>
          <a:p>
            <a:pPr>
              <a:defRPr sz="1100" smtId="4294967295">
                <a:solidFill>
                  <a:srgbClr val="000000"/>
                </a:solidFill>
              </a:defRPr>
            </a:pPr>
          </a:p>
        </c:txPr>
        <c:crossAx val="66437120"/>
        <c:crosses val="autoZero"/>
        <c:auto val="0"/>
        <c:lblAlgn val="ctr"/>
        <c:lblOffset/>
        <c:noMultiLvlLbl val="0"/>
      </c:catAx>
      <c:valAx>
        <c:axId val="66437120"/>
        <c:scaling>
          <c:orientation/>
          <c:max val="25"/>
          <c:min val="0"/>
        </c:scaling>
        <c:delete val="1"/>
        <c:axPos val="b"/>
        <c:numFmt formatCode="General" sourceLinked="1"/>
        <c:majorTickMark val="none"/>
        <c:minorTickMark val="none"/>
        <c:txPr>
          <a:bodyPr/>
          <a:p>
            <a:pPr>
              <a:defRPr sz="1100" smtId="4294967295">
                <a:solidFill>
                  <a:srgbClr val="000000"/>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48.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spPr>
              <a:solidFill>
                <a:srgbClr val="61C250"/>
              </a:solidFill>
              <a:ln w="12700">
                <a:solidFill>
                  <a:srgbClr val="FFFFFF"/>
                </a:solidFill>
              </a:ln>
            </c:spPr>
          </c:dPt>
          <c:dPt>
            <c:idx val="1"/>
            <c:invertIfNegative val="1"/>
            <c:spPr>
              <a:solidFill>
                <a:srgbClr val="61C250"/>
              </a:solidFill>
              <a:ln w="12700">
                <a:solidFill>
                  <a:srgbClr val="FFFFFF"/>
                </a:solidFill>
              </a:ln>
            </c:spPr>
          </c:dPt>
          <c:dPt>
            <c:idx val="2"/>
            <c:invertIfNegative val="1"/>
            <c:spPr>
              <a:solidFill>
                <a:srgbClr val="61C250"/>
              </a:solidFill>
              <a:ln w="12700">
                <a:solidFill>
                  <a:srgbClr val="FFFFFF"/>
                </a:solidFill>
              </a:ln>
            </c:spPr>
          </c:dPt>
          <c:dPt>
            <c:idx val="3"/>
            <c:invertIfNegative val="1"/>
            <c:spPr>
              <a:solidFill>
                <a:srgbClr val="61C250"/>
              </a:solidFill>
              <a:ln w="12700">
                <a:solidFill>
                  <a:srgbClr val="FFFFFF"/>
                </a:solidFill>
              </a:ln>
            </c:spPr>
          </c:dPt>
          <c:dLbls>
            <c:dLbl>
              <c:idx val="0"/>
              <c:tx>
                <c:rich>
                  <a:bodyPr/>
                  <a:lstStyle/>
                  <a:p>
                    <a:pPr>
                      <a:defRPr/>
                    </a:pPr>
                    <a:r>
                      <a:t>1% (7 Respondents)</a:t>
                    </a:r>
                  </a:p>
                </c:rich>
              </c:tx>
              <c:dLblPos val="ctr"/>
              <c:showLegendKey val="0"/>
              <c:showVal val="1"/>
              <c:showCatName val="0"/>
              <c:showSerName val="0"/>
              <c:showPercent val="0"/>
              <c:showBubbleSize val="0"/>
            </c:dLbl>
            <c:dLbl>
              <c:idx val="1"/>
              <c:tx>
                <c:rich>
                  <a:bodyPr/>
                  <a:lstStyle/>
                  <a:p>
                    <a:pPr>
                      <a:defRPr/>
                    </a:pPr>
                    <a:r>
                      <a:t>1% (4 Respondents)</a:t>
                    </a:r>
                  </a:p>
                </c:rich>
              </c:tx>
              <c:dLblPos val="ctr"/>
              <c:showLegendKey val="0"/>
              <c:showVal val="1"/>
              <c:showCatName val="0"/>
              <c:showSerName val="0"/>
              <c:showPercent val="0"/>
              <c:showBubbleSize val="0"/>
            </c:dLbl>
            <c:dLbl>
              <c:idx val="2"/>
              <c:tx>
                <c:rich>
                  <a:bodyPr/>
                  <a:lstStyle/>
                  <a:p>
                    <a:pPr>
                      <a:defRPr/>
                    </a:pPr>
                    <a:r>
                      <a:t>1% (4 Respondents)</a:t>
                    </a:r>
                  </a:p>
                </c:rich>
              </c:tx>
              <c:dLblPos val="ctr"/>
              <c:showLegendKey val="0"/>
              <c:showVal val="1"/>
              <c:showCatName val="0"/>
              <c:showSerName val="0"/>
              <c:showPercent val="0"/>
              <c:showBubbleSize val="0"/>
            </c:dLbl>
            <c:dLbl>
              <c:idx val="3"/>
              <c:tx>
                <c:rich>
                  <a:bodyPr/>
                  <a:lstStyle/>
                  <a:p>
                    <a:pPr>
                      <a:defRPr/>
                    </a:pPr>
                    <a:r>
                      <a:t>3% (14 Respondents)</a:t>
                    </a:r>
                  </a:p>
                </c:rich>
              </c:tx>
              <c:dLblPos val="ctr"/>
              <c:showLegendKey val="0"/>
              <c:showVal val="1"/>
              <c:showCatName val="0"/>
              <c:showSerName val="0"/>
              <c:showPercent val="0"/>
              <c:showBubbleSize val="0"/>
            </c:dLbl>
            <c:txPr>
              <a:bodyPr wrap="none"/>
              <a:p>
                <a:pPr>
                  <a:defRPr sz="1000" smtId="4294967295">
                    <a:solidFill>
                      <a:srgbClr val="000000"/>
                    </a:solidFill>
                  </a:defRPr>
                </a:pPr>
              </a:p>
            </c:txPr>
            <c:dLblPos val="ctr"/>
            <c:showLegendKey val="0"/>
            <c:showVal val="1"/>
            <c:showCatName val="0"/>
            <c:showSerName val="0"/>
            <c:showPercent val="0"/>
            <c:showBubbleSize val="0"/>
            <c:showLeaderLines val="0"/>
          </c:dLbls>
          <c:cat>
            <c:strRef>
              <c:f>Sheet1!$A$2:$A$5</c:f>
              <c:strCache>
                <c:ptCount val="4"/>
                <c:pt idx="0">
                  <c:v>Don't know/Does not apply</c:v>
                </c:pt>
                <c:pt idx="1">
                  <c:v>00 Worst possible</c:v>
                </c:pt>
                <c:pt idx="2">
                  <c:v>01</c:v>
                </c:pt>
                <c:pt idx="3">
                  <c:v>02</c:v>
                </c:pt>
              </c:strCache>
            </c:strRef>
          </c:cat>
          <c:val>
            <c:numRef>
              <c:f>Sheet1!$B$2:$B$5</c:f>
              <c:numCache>
                <c:ptCount val="4"/>
                <c:pt idx="0">
                  <c:v>1</c:v>
                </c:pt>
                <c:pt idx="1">
                  <c:v>1</c:v>
                </c:pt>
                <c:pt idx="2">
                  <c:v>1</c:v>
                </c:pt>
                <c:pt idx="3">
                  <c:v>3</c:v>
                </c:pt>
              </c:numCache>
            </c:numRef>
          </c:val>
        </c:ser>
        <c:dLbls>
          <c:showLegendKey val="0"/>
          <c:showVal val="0"/>
          <c:showCatName val="0"/>
          <c:showSerName val="0"/>
          <c:showPercent val="0"/>
          <c:showBubbleSize val="0"/>
          <c:showLeaderLines val="0"/>
        </c:dLbls>
        <c:gapWidth val="70"/>
        <c:overlap val="100"/>
        <c:axId val="67451136"/>
        <c:axId val="66437120"/>
      </c:barChart>
      <c:catAx>
        <c:axId val="67451136"/>
        <c:scaling>
          <c:orientation/>
        </c:scaling>
        <c:delete val="0"/>
        <c:axPos val="l"/>
        <c:numFmt formatCode="General" sourceLinked="1"/>
        <c:majorTickMark val="none"/>
        <c:minorTickMark val="none"/>
        <c:txPr>
          <a:bodyPr/>
          <a:p>
            <a:pPr>
              <a:defRPr sz="1100" smtId="4294967295">
                <a:solidFill>
                  <a:srgbClr val="000000"/>
                </a:solidFill>
              </a:defRPr>
            </a:pPr>
          </a:p>
        </c:txPr>
        <c:crossAx val="66437120"/>
        <c:crosses val="autoZero"/>
        <c:auto val="0"/>
        <c:lblAlgn val="ctr"/>
        <c:lblOffset/>
        <c:noMultiLvlLbl val="0"/>
      </c:catAx>
      <c:valAx>
        <c:axId val="66437120"/>
        <c:scaling>
          <c:orientation/>
          <c:max val="3"/>
          <c:min val="0"/>
        </c:scaling>
        <c:delete val="1"/>
        <c:axPos val="b"/>
        <c:numFmt formatCode="General" sourceLinked="1"/>
        <c:majorTickMark val="none"/>
        <c:minorTickMark val="none"/>
        <c:txPr>
          <a:bodyPr/>
          <a:p>
            <a:pPr>
              <a:defRPr sz="1100" smtId="4294967295">
                <a:solidFill>
                  <a:srgbClr val="000000"/>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49.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spPr>
              <a:solidFill>
                <a:srgbClr val="61C250"/>
              </a:solidFill>
              <a:ln w="12700">
                <a:solidFill>
                  <a:srgbClr val="FFFFFF"/>
                </a:solidFill>
              </a:ln>
            </c:spPr>
          </c:dPt>
          <c:dPt>
            <c:idx val="1"/>
            <c:invertIfNegative val="1"/>
            <c:spPr>
              <a:solidFill>
                <a:srgbClr val="61C250"/>
              </a:solidFill>
              <a:ln w="12700">
                <a:solidFill>
                  <a:srgbClr val="FFFFFF"/>
                </a:solidFill>
              </a:ln>
            </c:spPr>
          </c:dPt>
          <c:dPt>
            <c:idx val="2"/>
            <c:invertIfNegative val="1"/>
            <c:spPr>
              <a:solidFill>
                <a:srgbClr val="61C250"/>
              </a:solidFill>
              <a:ln w="12700">
                <a:solidFill>
                  <a:srgbClr val="FFFFFF"/>
                </a:solidFill>
              </a:ln>
            </c:spPr>
          </c:dPt>
          <c:dLbls>
            <c:dLbl>
              <c:idx val="0"/>
              <c:tx>
                <c:rich>
                  <a:bodyPr/>
                  <a:lstStyle/>
                  <a:p>
                    <a:pPr>
                      <a:defRPr/>
                    </a:pPr>
                    <a:r>
                      <a:t>23% (126 Respondents)</a:t>
                    </a:r>
                  </a:p>
                </c:rich>
              </c:tx>
              <c:dLblPos val="ctr"/>
              <c:showLegendKey val="0"/>
              <c:showVal val="1"/>
              <c:showCatName val="0"/>
              <c:showSerName val="0"/>
              <c:showPercent val="0"/>
              <c:showBubbleSize val="0"/>
            </c:dLbl>
            <c:dLbl>
              <c:idx val="1"/>
              <c:tx>
                <c:rich>
                  <a:bodyPr/>
                  <a:lstStyle/>
                  <a:p>
                    <a:pPr>
                      <a:defRPr/>
                    </a:pPr>
                    <a:r>
                      <a:t>26% (139 Respondents)</a:t>
                    </a:r>
                  </a:p>
                </c:rich>
              </c:tx>
              <c:dLblPos val="ctr"/>
              <c:showLegendKey val="0"/>
              <c:showVal val="1"/>
              <c:showCatName val="0"/>
              <c:showSerName val="0"/>
              <c:showPercent val="0"/>
              <c:showBubbleSize val="0"/>
            </c:dLbl>
            <c:dLbl>
              <c:idx val="2"/>
              <c:tx>
                <c:rich>
                  <a:bodyPr/>
                  <a:lstStyle/>
                  <a:p>
                    <a:pPr>
                      <a:defRPr/>
                    </a:pPr>
                    <a:r>
                      <a:t>12% (64 Respondents)</a:t>
                    </a:r>
                  </a:p>
                </c:rich>
              </c:tx>
              <c:dLblPos val="ctr"/>
              <c:showLegendKey val="0"/>
              <c:showVal val="1"/>
              <c:showCatName val="0"/>
              <c:showSerName val="0"/>
              <c:showPercent val="0"/>
              <c:showBubbleSize val="0"/>
            </c:dLbl>
            <c:txPr>
              <a:bodyPr wrap="none"/>
              <a:p>
                <a:pPr>
                  <a:defRPr sz="1000" smtId="4294967295">
                    <a:solidFill>
                      <a:srgbClr val="000000"/>
                    </a:solidFill>
                  </a:defRPr>
                </a:pPr>
              </a:p>
            </c:txPr>
            <c:dLblPos val="ctr"/>
            <c:showLegendKey val="0"/>
            <c:showVal val="1"/>
            <c:showCatName val="0"/>
            <c:showSerName val="0"/>
            <c:showPercent val="0"/>
            <c:showBubbleSize val="0"/>
            <c:showLeaderLines val="0"/>
          </c:dLbls>
          <c:cat>
            <c:strRef>
              <c:f>Sheet1!$A$2:$A$4</c:f>
              <c:strCache>
                <c:ptCount val="3"/>
                <c:pt idx="0">
                  <c:v>08</c:v>
                </c:pt>
                <c:pt idx="1">
                  <c:v>09</c:v>
                </c:pt>
                <c:pt idx="2">
                  <c:v>10 Best possible</c:v>
                </c:pt>
              </c:strCache>
            </c:strRef>
          </c:cat>
          <c:val>
            <c:numRef>
              <c:f>Sheet1!$B$2:$B$4</c:f>
              <c:numCache>
                <c:ptCount val="3"/>
                <c:pt idx="0">
                  <c:v>23</c:v>
                </c:pt>
                <c:pt idx="1">
                  <c:v>26</c:v>
                </c:pt>
                <c:pt idx="2">
                  <c:v>12</c:v>
                </c:pt>
              </c:numCache>
            </c:numRef>
          </c:val>
        </c:ser>
        <c:dLbls>
          <c:showLegendKey val="0"/>
          <c:showVal val="0"/>
          <c:showCatName val="0"/>
          <c:showSerName val="0"/>
          <c:showPercent val="0"/>
          <c:showBubbleSize val="0"/>
          <c:showLeaderLines val="0"/>
        </c:dLbls>
        <c:gapWidth val="70"/>
        <c:overlap val="100"/>
        <c:axId val="67451136"/>
        <c:axId val="66437120"/>
      </c:barChart>
      <c:catAx>
        <c:axId val="67451136"/>
        <c:scaling>
          <c:orientation/>
        </c:scaling>
        <c:delete val="0"/>
        <c:axPos val="l"/>
        <c:numFmt formatCode="General" sourceLinked="1"/>
        <c:majorTickMark val="none"/>
        <c:minorTickMark val="none"/>
        <c:txPr>
          <a:bodyPr/>
          <a:p>
            <a:pPr>
              <a:defRPr sz="1100" smtId="4294967295">
                <a:solidFill>
                  <a:srgbClr val="000000"/>
                </a:solidFill>
              </a:defRPr>
            </a:pPr>
          </a:p>
        </c:txPr>
        <c:crossAx val="66437120"/>
        <c:crosses val="autoZero"/>
        <c:auto val="0"/>
        <c:lblAlgn val="ctr"/>
        <c:lblOffset/>
        <c:noMultiLvlLbl val="0"/>
      </c:catAx>
      <c:valAx>
        <c:axId val="66437120"/>
        <c:scaling>
          <c:orientation/>
          <c:max val="26"/>
          <c:min val="0"/>
        </c:scaling>
        <c:delete val="1"/>
        <c:axPos val="b"/>
        <c:numFmt formatCode="General" sourceLinked="1"/>
        <c:majorTickMark val="none"/>
        <c:minorTickMark val="none"/>
        <c:txPr>
          <a:bodyPr/>
          <a:p>
            <a:pPr>
              <a:defRPr sz="1100" smtId="4294967295">
                <a:solidFill>
                  <a:srgbClr val="000000"/>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5.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31</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69</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50.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spPr>
              <a:solidFill>
                <a:srgbClr val="61C250"/>
              </a:solidFill>
              <a:ln w="12700">
                <a:solidFill>
                  <a:srgbClr val="FFFFFF"/>
                </a:solidFill>
              </a:ln>
            </c:spPr>
          </c:dPt>
          <c:dPt>
            <c:idx val="1"/>
            <c:invertIfNegative val="1"/>
            <c:spPr>
              <a:solidFill>
                <a:srgbClr val="61C250"/>
              </a:solidFill>
              <a:ln w="12700">
                <a:solidFill>
                  <a:srgbClr val="FFFFFF"/>
                </a:solidFill>
              </a:ln>
            </c:spPr>
          </c:dPt>
          <c:dPt>
            <c:idx val="2"/>
            <c:invertIfNegative val="1"/>
            <c:spPr>
              <a:solidFill>
                <a:srgbClr val="61C250"/>
              </a:solidFill>
              <a:ln w="12700">
                <a:solidFill>
                  <a:srgbClr val="FFFFFF"/>
                </a:solidFill>
              </a:ln>
            </c:spPr>
          </c:dPt>
          <c:dPt>
            <c:idx val="3"/>
            <c:invertIfNegative val="1"/>
            <c:spPr>
              <a:solidFill>
                <a:srgbClr val="61C250"/>
              </a:solidFill>
              <a:ln w="12700">
                <a:solidFill>
                  <a:srgbClr val="FFFFFF"/>
                </a:solidFill>
              </a:ln>
            </c:spPr>
          </c:dPt>
          <c:dPt>
            <c:idx val="4"/>
            <c:invertIfNegative val="1"/>
            <c:spPr>
              <a:solidFill>
                <a:srgbClr val="61C250"/>
              </a:solidFill>
              <a:ln w="12700">
                <a:solidFill>
                  <a:srgbClr val="FFFFFF"/>
                </a:solidFill>
              </a:ln>
            </c:spPr>
          </c:dPt>
          <c:dPt>
            <c:idx val="5"/>
            <c:invertIfNegative val="1"/>
            <c:spPr>
              <a:solidFill>
                <a:srgbClr val="61C250"/>
              </a:solidFill>
              <a:ln w="12700">
                <a:solidFill>
                  <a:srgbClr val="FFFFFF"/>
                </a:solidFill>
              </a:ln>
            </c:spPr>
          </c:dPt>
          <c:dPt>
            <c:idx val="6"/>
            <c:invertIfNegative val="1"/>
            <c:spPr>
              <a:solidFill>
                <a:srgbClr val="61C250"/>
              </a:solidFill>
              <a:ln w="12700">
                <a:solidFill>
                  <a:srgbClr val="FFFFFF"/>
                </a:solidFill>
              </a:ln>
            </c:spPr>
          </c:dPt>
          <c:dPt>
            <c:idx val="7"/>
            <c:invertIfNegative val="1"/>
            <c:spPr>
              <a:solidFill>
                <a:srgbClr val="61C250"/>
              </a:solidFill>
              <a:ln w="12700">
                <a:solidFill>
                  <a:srgbClr val="FFFFFF"/>
                </a:solidFill>
              </a:ln>
            </c:spPr>
          </c:dPt>
          <c:dLbls>
            <c:dLbl>
              <c:idx val="0"/>
              <c:tx>
                <c:rich>
                  <a:bodyPr/>
                  <a:lstStyle/>
                  <a:p>
                    <a:pPr>
                      <a:defRPr/>
                    </a:pPr>
                    <a:r>
                      <a:t>0% (1 Respondents)</a:t>
                    </a:r>
                  </a:p>
                </c:rich>
              </c:tx>
              <c:dLblPos val="ctr"/>
              <c:showLegendKey val="0"/>
              <c:showVal val="1"/>
              <c:showCatName val="0"/>
              <c:showSerName val="0"/>
              <c:showPercent val="0"/>
              <c:showBubbleSize val="0"/>
            </c:dLbl>
            <c:dLbl>
              <c:idx val="1"/>
              <c:tx>
                <c:rich>
                  <a:bodyPr/>
                  <a:lstStyle/>
                  <a:p>
                    <a:pPr>
                      <a:defRPr/>
                    </a:pPr>
                    <a:r>
                      <a:t>1% (4 Respondents)</a:t>
                    </a:r>
                  </a:p>
                </c:rich>
              </c:tx>
              <c:dLblPos val="ctr"/>
              <c:showLegendKey val="0"/>
              <c:showVal val="1"/>
              <c:showCatName val="0"/>
              <c:showSerName val="0"/>
              <c:showPercent val="0"/>
              <c:showBubbleSize val="0"/>
            </c:dLbl>
            <c:dLbl>
              <c:idx val="2"/>
              <c:tx>
                <c:rich>
                  <a:bodyPr/>
                  <a:lstStyle/>
                  <a:p>
                    <a:pPr>
                      <a:defRPr/>
                    </a:pPr>
                    <a:r>
                      <a:t>1% (5 Respondents)</a:t>
                    </a:r>
                  </a:p>
                </c:rich>
              </c:tx>
              <c:dLblPos val="ctr"/>
              <c:showLegendKey val="0"/>
              <c:showVal val="1"/>
              <c:showCatName val="0"/>
              <c:showSerName val="0"/>
              <c:showPercent val="0"/>
              <c:showBubbleSize val="0"/>
            </c:dLbl>
            <c:dLbl>
              <c:idx val="3"/>
              <c:tx>
                <c:rich>
                  <a:bodyPr/>
                  <a:lstStyle/>
                  <a:p>
                    <a:pPr>
                      <a:defRPr/>
                    </a:pPr>
                    <a:r>
                      <a:t>1% (8 Respondents)</a:t>
                    </a:r>
                  </a:p>
                </c:rich>
              </c:tx>
              <c:dLblPos val="ctr"/>
              <c:showLegendKey val="0"/>
              <c:showVal val="1"/>
              <c:showCatName val="0"/>
              <c:showSerName val="0"/>
              <c:showPercent val="0"/>
              <c:showBubbleSize val="0"/>
            </c:dLbl>
            <c:dLbl>
              <c:idx val="4"/>
              <c:tx>
                <c:rich>
                  <a:bodyPr/>
                  <a:lstStyle/>
                  <a:p>
                    <a:pPr>
                      <a:defRPr/>
                    </a:pPr>
                    <a:r>
                      <a:t>2% (13 Respondents)</a:t>
                    </a:r>
                  </a:p>
                </c:rich>
              </c:tx>
              <c:dLblPos val="ctr"/>
              <c:showLegendKey val="0"/>
              <c:showVal val="1"/>
              <c:showCatName val="0"/>
              <c:showSerName val="0"/>
              <c:showPercent val="0"/>
              <c:showBubbleSize val="0"/>
            </c:dLbl>
            <c:dLbl>
              <c:idx val="5"/>
              <c:tx>
                <c:rich>
                  <a:bodyPr/>
                  <a:lstStyle/>
                  <a:p>
                    <a:pPr>
                      <a:defRPr/>
                    </a:pPr>
                    <a:r>
                      <a:t>5% (29 Respondents)</a:t>
                    </a:r>
                  </a:p>
                </c:rich>
              </c:tx>
              <c:dLblPos val="ctr"/>
              <c:showLegendKey val="0"/>
              <c:showVal val="1"/>
              <c:showCatName val="0"/>
              <c:showSerName val="0"/>
              <c:showPercent val="0"/>
              <c:showBubbleSize val="0"/>
            </c:dLbl>
            <c:dLbl>
              <c:idx val="6"/>
              <c:tx>
                <c:rich>
                  <a:bodyPr/>
                  <a:lstStyle/>
                  <a:p>
                    <a:pPr>
                      <a:defRPr/>
                    </a:pPr>
                    <a:r>
                      <a:t>6% (30 Respondents)</a:t>
                    </a:r>
                  </a:p>
                </c:rich>
              </c:tx>
              <c:dLblPos val="ctr"/>
              <c:showLegendKey val="0"/>
              <c:showVal val="1"/>
              <c:showCatName val="0"/>
              <c:showSerName val="0"/>
              <c:showPercent val="0"/>
              <c:showBubbleSize val="0"/>
            </c:dLbl>
            <c:dLbl>
              <c:idx val="7"/>
              <c:tx>
                <c:rich>
                  <a:bodyPr/>
                  <a:lstStyle/>
                  <a:p>
                    <a:pPr>
                      <a:defRPr/>
                    </a:pPr>
                    <a:r>
                      <a:t>13% (72 Respondents)</a:t>
                    </a:r>
                  </a:p>
                </c:rich>
              </c:tx>
              <c:dLblPos val="ctr"/>
              <c:showLegendKey val="0"/>
              <c:showVal val="1"/>
              <c:showCatName val="0"/>
              <c:showSerName val="0"/>
              <c:showPercent val="0"/>
              <c:showBubbleSize val="0"/>
            </c:dLbl>
            <c:txPr>
              <a:bodyPr wrap="none"/>
              <a:p>
                <a:pPr>
                  <a:defRPr sz="1000" smtId="4294967295">
                    <a:solidFill>
                      <a:srgbClr val="000000"/>
                    </a:solidFill>
                  </a:defRPr>
                </a:pPr>
              </a:p>
            </c:txPr>
            <c:dLblPos val="ctr"/>
            <c:showLegendKey val="0"/>
            <c:showVal val="1"/>
            <c:showCatName val="0"/>
            <c:showSerName val="0"/>
            <c:showPercent val="0"/>
            <c:showBubbleSize val="0"/>
            <c:showLeaderLines val="0"/>
          </c:dLbls>
          <c:cat>
            <c:strRef>
              <c:f>Sheet1!$A$2:$A$9</c:f>
              <c:strCache>
                <c:ptCount val="8"/>
                <c:pt idx="0">
                  <c:v>00 Worst possible</c:v>
                </c:pt>
                <c:pt idx="1">
                  <c:v>01</c:v>
                </c:pt>
                <c:pt idx="2">
                  <c:v>02</c:v>
                </c:pt>
                <c:pt idx="3">
                  <c:v>03</c:v>
                </c:pt>
                <c:pt idx="4">
                  <c:v>04</c:v>
                </c:pt>
                <c:pt idx="5">
                  <c:v>05</c:v>
                </c:pt>
                <c:pt idx="6">
                  <c:v>06</c:v>
                </c:pt>
                <c:pt idx="7">
                  <c:v>07</c:v>
                </c:pt>
              </c:strCache>
            </c:strRef>
          </c:cat>
          <c:val>
            <c:numRef>
              <c:f>Sheet1!$B$2:$B$9</c:f>
              <c:numCache>
                <c:ptCount val="8"/>
                <c:pt idx="0">
                  <c:v>0</c:v>
                </c:pt>
                <c:pt idx="1">
                  <c:v>1</c:v>
                </c:pt>
                <c:pt idx="2">
                  <c:v>1</c:v>
                </c:pt>
                <c:pt idx="3">
                  <c:v>1</c:v>
                </c:pt>
                <c:pt idx="4">
                  <c:v>2</c:v>
                </c:pt>
                <c:pt idx="5">
                  <c:v>5</c:v>
                </c:pt>
                <c:pt idx="6">
                  <c:v>6</c:v>
                </c:pt>
                <c:pt idx="7">
                  <c:v>13</c:v>
                </c:pt>
              </c:numCache>
            </c:numRef>
          </c:val>
        </c:ser>
        <c:dLbls>
          <c:showLegendKey val="0"/>
          <c:showVal val="0"/>
          <c:showCatName val="0"/>
          <c:showSerName val="0"/>
          <c:showPercent val="0"/>
          <c:showBubbleSize val="0"/>
          <c:showLeaderLines val="0"/>
        </c:dLbls>
        <c:gapWidth val="70"/>
        <c:overlap val="100"/>
        <c:axId val="67451136"/>
        <c:axId val="66437120"/>
      </c:barChart>
      <c:catAx>
        <c:axId val="67451136"/>
        <c:scaling>
          <c:orientation/>
        </c:scaling>
        <c:delete val="0"/>
        <c:axPos val="l"/>
        <c:numFmt formatCode="General" sourceLinked="1"/>
        <c:majorTickMark val="none"/>
        <c:minorTickMark val="none"/>
        <c:txPr>
          <a:bodyPr/>
          <a:p>
            <a:pPr>
              <a:defRPr sz="1100" smtId="4294967295">
                <a:solidFill>
                  <a:srgbClr val="000000"/>
                </a:solidFill>
              </a:defRPr>
            </a:pPr>
          </a:p>
        </c:txPr>
        <c:crossAx val="66437120"/>
        <c:crosses val="autoZero"/>
        <c:auto val="0"/>
        <c:lblAlgn val="ctr"/>
        <c:lblOffset/>
        <c:noMultiLvlLbl val="0"/>
      </c:catAx>
      <c:valAx>
        <c:axId val="66437120"/>
        <c:scaling>
          <c:orientation/>
          <c:max val="13"/>
          <c:min val="0"/>
        </c:scaling>
        <c:delete val="1"/>
        <c:axPos val="b"/>
        <c:numFmt formatCode="General" sourceLinked="1"/>
        <c:majorTickMark val="none"/>
        <c:minorTickMark val="none"/>
        <c:txPr>
          <a:bodyPr/>
          <a:p>
            <a:pPr>
              <a:defRPr sz="1100" smtId="4294967295">
                <a:solidFill>
                  <a:srgbClr val="000000"/>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51.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spPr>
              <a:solidFill>
                <a:srgbClr val="61C250"/>
              </a:solidFill>
              <a:ln w="12700">
                <a:solidFill>
                  <a:srgbClr val="FFFFFF"/>
                </a:solidFill>
              </a:ln>
            </c:spPr>
          </c:dPt>
          <c:dLbls>
            <c:dLbl>
              <c:idx val="0"/>
              <c:tx>
                <c:rich>
                  <a:bodyPr/>
                  <a:lstStyle/>
                  <a:p>
                    <a:pPr>
                      <a:defRPr/>
                    </a:pPr>
                    <a:r>
                      <a:t>9% (51 Respondents)</a:t>
                    </a:r>
                  </a:p>
                </c:rich>
              </c:tx>
              <c:dLblPos val="ctr"/>
              <c:showLegendKey val="0"/>
              <c:showVal val="1"/>
              <c:showCatName val="0"/>
              <c:showSerName val="0"/>
              <c:showPercent val="0"/>
              <c:showBubbleSize val="0"/>
            </c:dLbl>
            <c:txPr>
              <a:bodyPr wrap="none"/>
              <a:p>
                <a:pPr>
                  <a:defRPr sz="1000" smtId="4294967295">
                    <a:solidFill>
                      <a:srgbClr val="000000"/>
                    </a:solidFill>
                  </a:defRPr>
                </a:pPr>
              </a:p>
            </c:txPr>
            <c:dLblPos val="ctr"/>
            <c:showLegendKey val="0"/>
            <c:showVal val="1"/>
            <c:showCatName val="0"/>
            <c:showSerName val="0"/>
            <c:showPercent val="0"/>
            <c:showBubbleSize val="0"/>
            <c:showLeaderLines val="0"/>
          </c:dLbls>
          <c:cat>
            <c:strRef>
              <c:f>Sheet1!$A$2</c:f>
              <c:strCache>
                <c:ptCount val="1"/>
                <c:pt idx="0">
                  <c:v>Don't know/Does not apply</c:v>
                </c:pt>
              </c:strCache>
            </c:strRef>
          </c:cat>
          <c:val>
            <c:numRef>
              <c:f>Sheet1!$B$2</c:f>
              <c:numCache>
                <c:ptCount val="1"/>
                <c:pt idx="0">
                  <c:v>9</c:v>
                </c:pt>
              </c:numCache>
            </c:numRef>
          </c:val>
        </c:ser>
        <c:dLbls>
          <c:showLegendKey val="0"/>
          <c:showVal val="0"/>
          <c:showCatName val="0"/>
          <c:showSerName val="0"/>
          <c:showPercent val="0"/>
          <c:showBubbleSize val="0"/>
          <c:showLeaderLines val="0"/>
        </c:dLbls>
        <c:gapWidth val="70"/>
        <c:overlap val="100"/>
        <c:axId val="67451136"/>
        <c:axId val="66437120"/>
      </c:barChart>
      <c:catAx>
        <c:axId val="67451136"/>
        <c:scaling>
          <c:orientation/>
        </c:scaling>
        <c:delete val="0"/>
        <c:axPos val="l"/>
        <c:numFmt formatCode="General" sourceLinked="1"/>
        <c:majorTickMark val="none"/>
        <c:minorTickMark val="none"/>
        <c:txPr>
          <a:bodyPr/>
          <a:p>
            <a:pPr>
              <a:defRPr sz="1100" smtId="4294967295">
                <a:solidFill>
                  <a:srgbClr val="000000"/>
                </a:solidFill>
              </a:defRPr>
            </a:pPr>
          </a:p>
        </c:txPr>
        <c:crossAx val="66437120"/>
        <c:crosses val="autoZero"/>
        <c:auto val="0"/>
        <c:lblAlgn val="ctr"/>
        <c:lblOffset/>
        <c:noMultiLvlLbl val="0"/>
      </c:catAx>
      <c:valAx>
        <c:axId val="66437120"/>
        <c:scaling>
          <c:orientation/>
          <c:max val="9"/>
          <c:min val="0"/>
        </c:scaling>
        <c:delete val="1"/>
        <c:axPos val="b"/>
        <c:numFmt formatCode="General" sourceLinked="1"/>
        <c:majorTickMark val="none"/>
        <c:minorTickMark val="none"/>
        <c:txPr>
          <a:bodyPr/>
          <a:p>
            <a:pPr>
              <a:defRPr sz="1100" smtId="4294967295">
                <a:solidFill>
                  <a:srgbClr val="000000"/>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52.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spPr>
              <a:solidFill>
                <a:srgbClr val="61C250"/>
              </a:solidFill>
              <a:ln w="12700">
                <a:solidFill>
                  <a:srgbClr val="FFFFFF"/>
                </a:solidFill>
              </a:ln>
            </c:spPr>
          </c:dPt>
          <c:dPt>
            <c:idx val="1"/>
            <c:invertIfNegative val="1"/>
            <c:spPr>
              <a:solidFill>
                <a:srgbClr val="61C250"/>
              </a:solidFill>
              <a:ln w="12700">
                <a:solidFill>
                  <a:srgbClr val="FFFFFF"/>
                </a:solidFill>
              </a:ln>
            </c:spPr>
          </c:dPt>
          <c:dPt>
            <c:idx val="2"/>
            <c:invertIfNegative val="1"/>
            <c:spPr>
              <a:solidFill>
                <a:srgbClr val="61C250"/>
              </a:solidFill>
              <a:ln w="12700">
                <a:solidFill>
                  <a:srgbClr val="FFFFFF"/>
                </a:solidFill>
              </a:ln>
            </c:spPr>
          </c:dPt>
          <c:dPt>
            <c:idx val="3"/>
            <c:invertIfNegative val="1"/>
            <c:spPr>
              <a:solidFill>
                <a:srgbClr val="61C250"/>
              </a:solidFill>
              <a:ln w="12700">
                <a:solidFill>
                  <a:srgbClr val="FFFFFF"/>
                </a:solidFill>
              </a:ln>
            </c:spPr>
          </c:dPt>
          <c:dPt>
            <c:idx val="4"/>
            <c:invertIfNegative val="1"/>
            <c:spPr>
              <a:solidFill>
                <a:srgbClr val="61C250"/>
              </a:solidFill>
              <a:ln w="12700">
                <a:solidFill>
                  <a:srgbClr val="FFFFFF"/>
                </a:solidFill>
              </a:ln>
            </c:spPr>
          </c:dPt>
          <c:dPt>
            <c:idx val="5"/>
            <c:invertIfNegative val="1"/>
            <c:spPr>
              <a:solidFill>
                <a:srgbClr val="61C250"/>
              </a:solidFill>
              <a:ln w="12700">
                <a:solidFill>
                  <a:srgbClr val="FFFFFF"/>
                </a:solidFill>
              </a:ln>
            </c:spPr>
          </c:dPt>
          <c:dLbls>
            <c:dLbl>
              <c:idx val="0"/>
              <c:tx>
                <c:rich>
                  <a:bodyPr/>
                  <a:lstStyle/>
                  <a:p>
                    <a:pPr>
                      <a:defRPr/>
                    </a:pPr>
                    <a:r>
                      <a:t>13% (69 Respondents)</a:t>
                    </a:r>
                  </a:p>
                </c:rich>
              </c:tx>
              <c:dLblPos val="ctr"/>
              <c:showLegendKey val="0"/>
              <c:showVal val="1"/>
              <c:showCatName val="0"/>
              <c:showSerName val="0"/>
              <c:showPercent val="0"/>
              <c:showBubbleSize val="0"/>
            </c:dLbl>
            <c:dLbl>
              <c:idx val="1"/>
              <c:tx>
                <c:rich>
                  <a:bodyPr/>
                  <a:lstStyle/>
                  <a:p>
                    <a:pPr>
                      <a:defRPr/>
                    </a:pPr>
                    <a:r>
                      <a:t>11% (58 Respondents)</a:t>
                    </a:r>
                  </a:p>
                </c:rich>
              </c:tx>
              <c:dLblPos val="ctr"/>
              <c:showLegendKey val="0"/>
              <c:showVal val="1"/>
              <c:showCatName val="0"/>
              <c:showSerName val="0"/>
              <c:showPercent val="0"/>
              <c:showBubbleSize val="0"/>
            </c:dLbl>
            <c:dLbl>
              <c:idx val="2"/>
              <c:tx>
                <c:rich>
                  <a:bodyPr/>
                  <a:lstStyle/>
                  <a:p>
                    <a:pPr>
                      <a:defRPr/>
                    </a:pPr>
                    <a:r>
                      <a:t>16% (87 Respondents)</a:t>
                    </a:r>
                  </a:p>
                </c:rich>
              </c:tx>
              <c:dLblPos val="ctr"/>
              <c:showLegendKey val="0"/>
              <c:showVal val="1"/>
              <c:showCatName val="0"/>
              <c:showSerName val="0"/>
              <c:showPercent val="0"/>
              <c:showBubbleSize val="0"/>
            </c:dLbl>
            <c:dLbl>
              <c:idx val="3"/>
              <c:tx>
                <c:rich>
                  <a:bodyPr/>
                  <a:lstStyle/>
                  <a:p>
                    <a:pPr>
                      <a:defRPr/>
                    </a:pPr>
                    <a:r>
                      <a:t>14% (74 Respondents)</a:t>
                    </a:r>
                  </a:p>
                </c:rich>
              </c:tx>
              <c:dLblPos val="ctr"/>
              <c:showLegendKey val="0"/>
              <c:showVal val="1"/>
              <c:showCatName val="0"/>
              <c:showSerName val="0"/>
              <c:showPercent val="0"/>
              <c:showBubbleSize val="0"/>
            </c:dLbl>
            <c:dLbl>
              <c:idx val="4"/>
              <c:tx>
                <c:rich>
                  <a:bodyPr/>
                  <a:lstStyle/>
                  <a:p>
                    <a:pPr>
                      <a:defRPr/>
                    </a:pPr>
                    <a:r>
                      <a:t>7% (37 Respondents)</a:t>
                    </a:r>
                  </a:p>
                </c:rich>
              </c:tx>
              <c:dLblPos val="ctr"/>
              <c:showLegendKey val="0"/>
              <c:showVal val="1"/>
              <c:showCatName val="0"/>
              <c:showSerName val="0"/>
              <c:showPercent val="0"/>
              <c:showBubbleSize val="0"/>
            </c:dLbl>
            <c:dLbl>
              <c:idx val="5"/>
              <c:tx>
                <c:rich>
                  <a:bodyPr/>
                  <a:lstStyle/>
                  <a:p>
                    <a:pPr>
                      <a:defRPr/>
                    </a:pPr>
                    <a:r>
                      <a:t>13% (70 Respondents)</a:t>
                    </a:r>
                  </a:p>
                </c:rich>
              </c:tx>
              <c:dLblPos val="ctr"/>
              <c:showLegendKey val="0"/>
              <c:showVal val="1"/>
              <c:showCatName val="0"/>
              <c:showSerName val="0"/>
              <c:showPercent val="0"/>
              <c:showBubbleSize val="0"/>
            </c:dLbl>
            <c:txPr>
              <a:bodyPr wrap="none"/>
              <a:p>
                <a:pPr>
                  <a:defRPr sz="1000" smtId="4294967295">
                    <a:solidFill>
                      <a:srgbClr val="000000"/>
                    </a:solidFill>
                  </a:defRPr>
                </a:pPr>
              </a:p>
            </c:txPr>
            <c:dLblPos val="ctr"/>
            <c:showLegendKey val="0"/>
            <c:showVal val="1"/>
            <c:showCatName val="0"/>
            <c:showSerName val="0"/>
            <c:showPercent val="0"/>
            <c:showBubbleSize val="0"/>
            <c:showLeaderLines val="0"/>
          </c:dLbls>
          <c:cat>
            <c:strRef>
              <c:f>Sheet1!$A$2:$A$7</c:f>
              <c:strCache>
                <c:ptCount val="6"/>
                <c:pt idx="0">
                  <c:v>05</c:v>
                </c:pt>
                <c:pt idx="1">
                  <c:v>06</c:v>
                </c:pt>
                <c:pt idx="2">
                  <c:v>07</c:v>
                </c:pt>
                <c:pt idx="3">
                  <c:v>08</c:v>
                </c:pt>
                <c:pt idx="4">
                  <c:v>09</c:v>
                </c:pt>
                <c:pt idx="5">
                  <c:v>10 Extremely likely</c:v>
                </c:pt>
              </c:strCache>
            </c:strRef>
          </c:cat>
          <c:val>
            <c:numRef>
              <c:f>Sheet1!$B$2:$B$7</c:f>
              <c:numCache>
                <c:ptCount val="6"/>
                <c:pt idx="0">
                  <c:v>13</c:v>
                </c:pt>
                <c:pt idx="1">
                  <c:v>11</c:v>
                </c:pt>
                <c:pt idx="2">
                  <c:v>16</c:v>
                </c:pt>
                <c:pt idx="3">
                  <c:v>14</c:v>
                </c:pt>
                <c:pt idx="4">
                  <c:v>7</c:v>
                </c:pt>
                <c:pt idx="5">
                  <c:v>13</c:v>
                </c:pt>
              </c:numCache>
            </c:numRef>
          </c:val>
        </c:ser>
        <c:dLbls>
          <c:showLegendKey val="0"/>
          <c:showVal val="0"/>
          <c:showCatName val="0"/>
          <c:showSerName val="0"/>
          <c:showPercent val="0"/>
          <c:showBubbleSize val="0"/>
          <c:showLeaderLines val="0"/>
        </c:dLbls>
        <c:gapWidth val="70"/>
        <c:overlap val="100"/>
        <c:axId val="67451136"/>
        <c:axId val="66437120"/>
      </c:barChart>
      <c:catAx>
        <c:axId val="67451136"/>
        <c:scaling>
          <c:orientation/>
        </c:scaling>
        <c:delete val="0"/>
        <c:axPos val="l"/>
        <c:numFmt formatCode="General" sourceLinked="1"/>
        <c:majorTickMark val="none"/>
        <c:minorTickMark val="none"/>
        <c:txPr>
          <a:bodyPr/>
          <a:p>
            <a:pPr>
              <a:defRPr sz="1100" smtId="4294967295">
                <a:solidFill>
                  <a:srgbClr val="000000"/>
                </a:solidFill>
              </a:defRPr>
            </a:pPr>
          </a:p>
        </c:txPr>
        <c:crossAx val="66437120"/>
        <c:crosses val="autoZero"/>
        <c:auto val="0"/>
        <c:lblAlgn val="ctr"/>
        <c:lblOffset/>
        <c:noMultiLvlLbl val="0"/>
      </c:catAx>
      <c:valAx>
        <c:axId val="66437120"/>
        <c:scaling>
          <c:orientation/>
          <c:max val="16"/>
          <c:min val="0"/>
        </c:scaling>
        <c:delete val="1"/>
        <c:axPos val="b"/>
        <c:numFmt formatCode="General" sourceLinked="1"/>
        <c:majorTickMark val="none"/>
        <c:minorTickMark val="none"/>
        <c:txPr>
          <a:bodyPr/>
          <a:p>
            <a:pPr>
              <a:defRPr sz="1100" smtId="4294967295">
                <a:solidFill>
                  <a:srgbClr val="000000"/>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53.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spPr>
              <a:solidFill>
                <a:srgbClr val="61C250"/>
              </a:solidFill>
              <a:ln w="12700">
                <a:solidFill>
                  <a:srgbClr val="FFFFFF"/>
                </a:solidFill>
              </a:ln>
            </c:spPr>
          </c:dPt>
          <c:dPt>
            <c:idx val="1"/>
            <c:invertIfNegative val="1"/>
            <c:spPr>
              <a:solidFill>
                <a:srgbClr val="61C250"/>
              </a:solidFill>
              <a:ln w="12700">
                <a:solidFill>
                  <a:srgbClr val="FFFFFF"/>
                </a:solidFill>
              </a:ln>
            </c:spPr>
          </c:dPt>
          <c:dPt>
            <c:idx val="2"/>
            <c:invertIfNegative val="1"/>
            <c:spPr>
              <a:solidFill>
                <a:srgbClr val="61C250"/>
              </a:solidFill>
              <a:ln w="12700">
                <a:solidFill>
                  <a:srgbClr val="FFFFFF"/>
                </a:solidFill>
              </a:ln>
            </c:spPr>
          </c:dPt>
          <c:dPt>
            <c:idx val="3"/>
            <c:invertIfNegative val="1"/>
            <c:spPr>
              <a:solidFill>
                <a:srgbClr val="61C250"/>
              </a:solidFill>
              <a:ln w="12700">
                <a:solidFill>
                  <a:srgbClr val="FFFFFF"/>
                </a:solidFill>
              </a:ln>
            </c:spPr>
          </c:dPt>
          <c:dPt>
            <c:idx val="4"/>
            <c:invertIfNegative val="1"/>
            <c:spPr>
              <a:solidFill>
                <a:srgbClr val="61C250"/>
              </a:solidFill>
              <a:ln w="12700">
                <a:solidFill>
                  <a:srgbClr val="FFFFFF"/>
                </a:solidFill>
              </a:ln>
            </c:spPr>
          </c:dPt>
          <c:dLbls>
            <c:dLbl>
              <c:idx val="0"/>
              <c:tx>
                <c:rich>
                  <a:bodyPr/>
                  <a:lstStyle/>
                  <a:p>
                    <a:pPr>
                      <a:defRPr/>
                    </a:pPr>
                    <a:r>
                      <a:t>6% (31 Respondents)</a:t>
                    </a:r>
                  </a:p>
                </c:rich>
              </c:tx>
              <c:dLblPos val="ctr"/>
              <c:showLegendKey val="0"/>
              <c:showVal val="1"/>
              <c:showCatName val="0"/>
              <c:showSerName val="0"/>
              <c:showPercent val="0"/>
              <c:showBubbleSize val="0"/>
            </c:dLbl>
            <c:dLbl>
              <c:idx val="1"/>
              <c:tx>
                <c:rich>
                  <a:bodyPr/>
                  <a:lstStyle/>
                  <a:p>
                    <a:pPr>
                      <a:defRPr/>
                    </a:pPr>
                    <a:r>
                      <a:t>2% (12 Respondents)</a:t>
                    </a:r>
                  </a:p>
                </c:rich>
              </c:tx>
              <c:dLblPos val="ctr"/>
              <c:showLegendKey val="0"/>
              <c:showVal val="1"/>
              <c:showCatName val="0"/>
              <c:showSerName val="0"/>
              <c:showPercent val="0"/>
              <c:showBubbleSize val="0"/>
            </c:dLbl>
            <c:dLbl>
              <c:idx val="2"/>
              <c:tx>
                <c:rich>
                  <a:bodyPr/>
                  <a:lstStyle/>
                  <a:p>
                    <a:pPr>
                      <a:defRPr/>
                    </a:pPr>
                    <a:r>
                      <a:t>4% (23 Respondents)</a:t>
                    </a:r>
                  </a:p>
                </c:rich>
              </c:tx>
              <c:dLblPos val="ctr"/>
              <c:showLegendKey val="0"/>
              <c:showVal val="1"/>
              <c:showCatName val="0"/>
              <c:showSerName val="0"/>
              <c:showPercent val="0"/>
              <c:showBubbleSize val="0"/>
            </c:dLbl>
            <c:dLbl>
              <c:idx val="3"/>
              <c:tx>
                <c:rich>
                  <a:bodyPr/>
                  <a:lstStyle/>
                  <a:p>
                    <a:pPr>
                      <a:defRPr/>
                    </a:pPr>
                    <a:r>
                      <a:t>9% (49 Respondents)</a:t>
                    </a:r>
                  </a:p>
                </c:rich>
              </c:tx>
              <c:dLblPos val="ctr"/>
              <c:showLegendKey val="0"/>
              <c:showVal val="1"/>
              <c:showCatName val="0"/>
              <c:showSerName val="0"/>
              <c:showPercent val="0"/>
              <c:showBubbleSize val="0"/>
            </c:dLbl>
            <c:dLbl>
              <c:idx val="4"/>
              <c:tx>
                <c:rich>
                  <a:bodyPr/>
                  <a:lstStyle/>
                  <a:p>
                    <a:pPr>
                      <a:defRPr/>
                    </a:pPr>
                    <a:r>
                      <a:t>6% (32 Respondents)</a:t>
                    </a:r>
                  </a:p>
                </c:rich>
              </c:tx>
              <c:dLblPos val="ctr"/>
              <c:showLegendKey val="0"/>
              <c:showVal val="1"/>
              <c:showCatName val="0"/>
              <c:showSerName val="0"/>
              <c:showPercent val="0"/>
              <c:showBubbleSize val="0"/>
            </c:dLbl>
            <c:txPr>
              <a:bodyPr wrap="none"/>
              <a:p>
                <a:pPr>
                  <a:defRPr sz="1000" smtId="4294967295">
                    <a:solidFill>
                      <a:srgbClr val="000000"/>
                    </a:solidFill>
                  </a:defRPr>
                </a:pPr>
              </a:p>
            </c:txPr>
            <c:dLblPos val="ctr"/>
            <c:showLegendKey val="0"/>
            <c:showVal val="1"/>
            <c:showCatName val="0"/>
            <c:showSerName val="0"/>
            <c:showPercent val="0"/>
            <c:showBubbleSize val="0"/>
            <c:showLeaderLines val="0"/>
          </c:dLbls>
          <c:cat>
            <c:strRef>
              <c:f>Sheet1!$A$2:$A$6</c:f>
              <c:strCache>
                <c:ptCount val="5"/>
                <c:pt idx="0">
                  <c:v>00 Not at all likely</c:v>
                </c:pt>
                <c:pt idx="1">
                  <c:v>01</c:v>
                </c:pt>
                <c:pt idx="2">
                  <c:v>02</c:v>
                </c:pt>
                <c:pt idx="3">
                  <c:v>03</c:v>
                </c:pt>
                <c:pt idx="4">
                  <c:v>04</c:v>
                </c:pt>
              </c:strCache>
            </c:strRef>
          </c:cat>
          <c:val>
            <c:numRef>
              <c:f>Sheet1!$B$2:$B$6</c:f>
              <c:numCache>
                <c:ptCount val="5"/>
                <c:pt idx="0">
                  <c:v>6</c:v>
                </c:pt>
                <c:pt idx="1">
                  <c:v>2</c:v>
                </c:pt>
                <c:pt idx="2">
                  <c:v>4</c:v>
                </c:pt>
                <c:pt idx="3">
                  <c:v>9</c:v>
                </c:pt>
                <c:pt idx="4">
                  <c:v>6</c:v>
                </c:pt>
              </c:numCache>
            </c:numRef>
          </c:val>
        </c:ser>
        <c:dLbls>
          <c:showLegendKey val="0"/>
          <c:showVal val="0"/>
          <c:showCatName val="0"/>
          <c:showSerName val="0"/>
          <c:showPercent val="0"/>
          <c:showBubbleSize val="0"/>
          <c:showLeaderLines val="0"/>
        </c:dLbls>
        <c:gapWidth val="70"/>
        <c:overlap val="100"/>
        <c:axId val="67451136"/>
        <c:axId val="66437120"/>
      </c:barChart>
      <c:catAx>
        <c:axId val="67451136"/>
        <c:scaling>
          <c:orientation/>
        </c:scaling>
        <c:delete val="0"/>
        <c:axPos val="l"/>
        <c:numFmt formatCode="General" sourceLinked="1"/>
        <c:majorTickMark val="none"/>
        <c:minorTickMark val="none"/>
        <c:txPr>
          <a:bodyPr/>
          <a:p>
            <a:pPr>
              <a:defRPr sz="1100" smtId="4294967295">
                <a:solidFill>
                  <a:srgbClr val="000000"/>
                </a:solidFill>
              </a:defRPr>
            </a:pPr>
          </a:p>
        </c:txPr>
        <c:crossAx val="66437120"/>
        <c:crosses val="autoZero"/>
        <c:auto val="0"/>
        <c:lblAlgn val="ctr"/>
        <c:lblOffset/>
        <c:noMultiLvlLbl val="0"/>
      </c:catAx>
      <c:valAx>
        <c:axId val="66437120"/>
        <c:scaling>
          <c:orientation/>
          <c:max val="9"/>
          <c:min val="0"/>
        </c:scaling>
        <c:delete val="1"/>
        <c:axPos val="b"/>
        <c:numFmt formatCode="General" sourceLinked="1"/>
        <c:majorTickMark val="none"/>
        <c:minorTickMark val="none"/>
        <c:txPr>
          <a:bodyPr/>
          <a:p>
            <a:pPr>
              <a:defRPr sz="1100" smtId="4294967295">
                <a:solidFill>
                  <a:srgbClr val="000000"/>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54.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spPr>
              <a:solidFill>
                <a:srgbClr val="61C250"/>
              </a:solidFill>
              <a:ln w="12700">
                <a:solidFill>
                  <a:srgbClr val="FFFFFF"/>
                </a:solidFill>
              </a:ln>
            </c:spPr>
          </c:dPt>
          <c:dPt>
            <c:idx val="1"/>
            <c:invertIfNegative val="1"/>
            <c:spPr>
              <a:solidFill>
                <a:srgbClr val="61C250"/>
              </a:solidFill>
              <a:ln w="12700">
                <a:solidFill>
                  <a:srgbClr val="FFFFFF"/>
                </a:solidFill>
              </a:ln>
            </c:spPr>
          </c:dPt>
          <c:dLbls>
            <c:dLbl>
              <c:idx val="0"/>
              <c:tx>
                <c:rich>
                  <a:bodyPr/>
                  <a:lstStyle/>
                  <a:p>
                    <a:pPr>
                      <a:defRPr/>
                    </a:pPr>
                    <a:r>
                      <a:t>31% (165 Respondents)</a:t>
                    </a:r>
                  </a:p>
                </c:rich>
              </c:tx>
              <c:dLblPos val="ctr"/>
              <c:showLegendKey val="0"/>
              <c:showVal val="1"/>
              <c:showCatName val="0"/>
              <c:showSerName val="0"/>
              <c:showPercent val="0"/>
              <c:showBubbleSize val="0"/>
            </c:dLbl>
            <c:dLbl>
              <c:idx val="1"/>
              <c:tx>
                <c:rich>
                  <a:bodyPr/>
                  <a:lstStyle/>
                  <a:p>
                    <a:pPr>
                      <a:defRPr/>
                    </a:pPr>
                    <a:r>
                      <a:t>11% (57 Respondents)</a:t>
                    </a:r>
                  </a:p>
                </c:rich>
              </c:tx>
              <c:dLblPos val="ctr"/>
              <c:showLegendKey val="0"/>
              <c:showVal val="1"/>
              <c:showCatName val="0"/>
              <c:showSerName val="0"/>
              <c:showPercent val="0"/>
              <c:showBubbleSize val="0"/>
            </c:dLbl>
            <c:txPr>
              <a:bodyPr wrap="none"/>
              <a:p>
                <a:pPr>
                  <a:defRPr sz="1000" smtId="4294967295">
                    <a:solidFill>
                      <a:srgbClr val="000000"/>
                    </a:solidFill>
                  </a:defRPr>
                </a:pPr>
              </a:p>
            </c:txPr>
            <c:dLblPos val="ctr"/>
            <c:showLegendKey val="0"/>
            <c:showVal val="1"/>
            <c:showCatName val="0"/>
            <c:showSerName val="0"/>
            <c:showPercent val="0"/>
            <c:showBubbleSize val="0"/>
            <c:showLeaderLines val="0"/>
          </c:dLbls>
          <c:cat>
            <c:strRef>
              <c:f>Sheet1!$A$2:$A$3</c:f>
              <c:strCache>
                <c:ptCount val="2"/>
                <c:pt idx="0">
                  <c:v>Very often</c:v>
                </c:pt>
                <c:pt idx="1">
                  <c:v>Always</c:v>
                </c:pt>
              </c:strCache>
            </c:strRef>
          </c:cat>
          <c:val>
            <c:numRef>
              <c:f>Sheet1!$B$2:$B$3</c:f>
              <c:numCache>
                <c:ptCount val="2"/>
                <c:pt idx="0">
                  <c:v>31</c:v>
                </c:pt>
                <c:pt idx="1">
                  <c:v>11</c:v>
                </c:pt>
              </c:numCache>
            </c:numRef>
          </c:val>
        </c:ser>
        <c:dLbls>
          <c:showLegendKey val="0"/>
          <c:showVal val="0"/>
          <c:showCatName val="0"/>
          <c:showSerName val="0"/>
          <c:showPercent val="0"/>
          <c:showBubbleSize val="0"/>
          <c:showLeaderLines val="0"/>
        </c:dLbls>
        <c:gapWidth val="70"/>
        <c:overlap val="100"/>
        <c:axId val="67451136"/>
        <c:axId val="66437120"/>
      </c:barChart>
      <c:catAx>
        <c:axId val="67451136"/>
        <c:scaling>
          <c:orientation/>
        </c:scaling>
        <c:delete val="0"/>
        <c:axPos val="l"/>
        <c:numFmt formatCode="General" sourceLinked="1"/>
        <c:majorTickMark val="none"/>
        <c:minorTickMark val="none"/>
        <c:txPr>
          <a:bodyPr/>
          <a:p>
            <a:pPr>
              <a:defRPr sz="1100" smtId="4294967295">
                <a:solidFill>
                  <a:srgbClr val="000000"/>
                </a:solidFill>
              </a:defRPr>
            </a:pPr>
          </a:p>
        </c:txPr>
        <c:crossAx val="66437120"/>
        <c:crosses val="autoZero"/>
        <c:auto val="0"/>
        <c:lblAlgn val="ctr"/>
        <c:lblOffset/>
        <c:noMultiLvlLbl val="0"/>
      </c:catAx>
      <c:valAx>
        <c:axId val="66437120"/>
        <c:scaling>
          <c:orientation/>
          <c:max val="31"/>
          <c:min val="0"/>
        </c:scaling>
        <c:delete val="1"/>
        <c:axPos val="b"/>
        <c:numFmt formatCode="General" sourceLinked="1"/>
        <c:majorTickMark val="none"/>
        <c:minorTickMark val="none"/>
        <c:txPr>
          <a:bodyPr/>
          <a:p>
            <a:pPr>
              <a:defRPr sz="1100" smtId="4294967295">
                <a:solidFill>
                  <a:srgbClr val="000000"/>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55.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spPr>
              <a:solidFill>
                <a:srgbClr val="61C250"/>
              </a:solidFill>
              <a:ln w="12700">
                <a:solidFill>
                  <a:srgbClr val="FFFFFF"/>
                </a:solidFill>
              </a:ln>
            </c:spPr>
          </c:dPt>
          <c:dPt>
            <c:idx val="1"/>
            <c:invertIfNegative val="1"/>
            <c:spPr>
              <a:solidFill>
                <a:srgbClr val="61C250"/>
              </a:solidFill>
              <a:ln w="12700">
                <a:solidFill>
                  <a:srgbClr val="FFFFFF"/>
                </a:solidFill>
              </a:ln>
            </c:spPr>
          </c:dPt>
          <c:dPt>
            <c:idx val="2"/>
            <c:invertIfNegative val="1"/>
            <c:spPr>
              <a:solidFill>
                <a:srgbClr val="61C250"/>
              </a:solidFill>
              <a:ln w="12700">
                <a:solidFill>
                  <a:srgbClr val="FFFFFF"/>
                </a:solidFill>
              </a:ln>
            </c:spPr>
          </c:dPt>
          <c:dPt>
            <c:idx val="3"/>
            <c:invertIfNegative val="1"/>
            <c:spPr>
              <a:solidFill>
                <a:srgbClr val="61C250"/>
              </a:solidFill>
              <a:ln w="12700">
                <a:solidFill>
                  <a:srgbClr val="FFFFFF"/>
                </a:solidFill>
              </a:ln>
            </c:spPr>
          </c:dPt>
          <c:dLbls>
            <c:dLbl>
              <c:idx val="0"/>
              <c:tx>
                <c:rich>
                  <a:bodyPr/>
                  <a:lstStyle/>
                  <a:p>
                    <a:pPr>
                      <a:defRPr/>
                    </a:pPr>
                    <a:r>
                      <a:t>1% (3 Respondents)</a:t>
                    </a:r>
                  </a:p>
                </c:rich>
              </c:tx>
              <c:dLblPos val="ctr"/>
              <c:showLegendKey val="0"/>
              <c:showVal val="1"/>
              <c:showCatName val="0"/>
              <c:showSerName val="0"/>
              <c:showPercent val="0"/>
              <c:showBubbleSize val="0"/>
            </c:dLbl>
            <c:dLbl>
              <c:idx val="1"/>
              <c:tx>
                <c:rich>
                  <a:bodyPr/>
                  <a:lstStyle/>
                  <a:p>
                    <a:pPr>
                      <a:defRPr/>
                    </a:pPr>
                    <a:r>
                      <a:t>4% (23 Respondents)</a:t>
                    </a:r>
                  </a:p>
                </c:rich>
              </c:tx>
              <c:dLblPos val="ctr"/>
              <c:showLegendKey val="0"/>
              <c:showVal val="1"/>
              <c:showCatName val="0"/>
              <c:showSerName val="0"/>
              <c:showPercent val="0"/>
              <c:showBubbleSize val="0"/>
            </c:dLbl>
            <c:dLbl>
              <c:idx val="2"/>
              <c:tx>
                <c:rich>
                  <a:bodyPr/>
                  <a:lstStyle/>
                  <a:p>
                    <a:pPr>
                      <a:defRPr/>
                    </a:pPr>
                    <a:r>
                      <a:t>14% (74 Respondents)</a:t>
                    </a:r>
                  </a:p>
                </c:rich>
              </c:tx>
              <c:dLblPos val="ctr"/>
              <c:showLegendKey val="0"/>
              <c:showVal val="1"/>
              <c:showCatName val="0"/>
              <c:showSerName val="0"/>
              <c:showPercent val="0"/>
              <c:showBubbleSize val="0"/>
            </c:dLbl>
            <c:dLbl>
              <c:idx val="3"/>
              <c:tx>
                <c:rich>
                  <a:bodyPr/>
                  <a:lstStyle/>
                  <a:p>
                    <a:pPr>
                      <a:defRPr/>
                    </a:pPr>
                    <a:r>
                      <a:t>40% (211 Respondents)</a:t>
                    </a:r>
                  </a:p>
                </c:rich>
              </c:tx>
              <c:dLblPos val="ctr"/>
              <c:showLegendKey val="0"/>
              <c:showVal val="1"/>
              <c:showCatName val="0"/>
              <c:showSerName val="0"/>
              <c:showPercent val="0"/>
              <c:showBubbleSize val="0"/>
            </c:dLbl>
            <c:txPr>
              <a:bodyPr wrap="none"/>
              <a:p>
                <a:pPr>
                  <a:defRPr sz="1000" smtId="4294967295">
                    <a:solidFill>
                      <a:srgbClr val="000000"/>
                    </a:solidFill>
                  </a:defRPr>
                </a:pPr>
              </a:p>
            </c:txPr>
            <c:dLblPos val="ctr"/>
            <c:showLegendKey val="0"/>
            <c:showVal val="1"/>
            <c:showCatName val="0"/>
            <c:showSerName val="0"/>
            <c:showPercent val="0"/>
            <c:showBubbleSize val="0"/>
            <c:showLeaderLines val="0"/>
          </c:dLbls>
          <c:cat>
            <c:strRef>
              <c:f>Sheet1!$A$2:$A$5</c:f>
              <c:strCache>
                <c:ptCount val="4"/>
                <c:pt idx="0">
                  <c:v>Don't know/Not applicable</c:v>
                </c:pt>
                <c:pt idx="1">
                  <c:v>Never</c:v>
                </c:pt>
                <c:pt idx="2">
                  <c:v>Rarely</c:v>
                </c:pt>
                <c:pt idx="3">
                  <c:v>Sometimes</c:v>
                </c:pt>
              </c:strCache>
            </c:strRef>
          </c:cat>
          <c:val>
            <c:numRef>
              <c:f>Sheet1!$B$2:$B$5</c:f>
              <c:numCache>
                <c:ptCount val="4"/>
                <c:pt idx="0">
                  <c:v>1</c:v>
                </c:pt>
                <c:pt idx="1">
                  <c:v>4</c:v>
                </c:pt>
                <c:pt idx="2">
                  <c:v>14</c:v>
                </c:pt>
                <c:pt idx="3">
                  <c:v>40</c:v>
                </c:pt>
              </c:numCache>
            </c:numRef>
          </c:val>
        </c:ser>
        <c:dLbls>
          <c:showLegendKey val="0"/>
          <c:showVal val="0"/>
          <c:showCatName val="0"/>
          <c:showSerName val="0"/>
          <c:showPercent val="0"/>
          <c:showBubbleSize val="0"/>
          <c:showLeaderLines val="0"/>
        </c:dLbls>
        <c:gapWidth val="70"/>
        <c:overlap val="100"/>
        <c:axId val="67451136"/>
        <c:axId val="66437120"/>
      </c:barChart>
      <c:catAx>
        <c:axId val="67451136"/>
        <c:scaling>
          <c:orientation/>
        </c:scaling>
        <c:delete val="0"/>
        <c:axPos val="l"/>
        <c:numFmt formatCode="General" sourceLinked="1"/>
        <c:majorTickMark val="none"/>
        <c:minorTickMark val="none"/>
        <c:txPr>
          <a:bodyPr/>
          <a:p>
            <a:pPr>
              <a:defRPr sz="1100" smtId="4294967295">
                <a:solidFill>
                  <a:srgbClr val="000000"/>
                </a:solidFill>
              </a:defRPr>
            </a:pPr>
          </a:p>
        </c:txPr>
        <c:crossAx val="66437120"/>
        <c:crosses val="autoZero"/>
        <c:auto val="0"/>
        <c:lblAlgn val="ctr"/>
        <c:lblOffset/>
        <c:noMultiLvlLbl val="0"/>
      </c:catAx>
      <c:valAx>
        <c:axId val="66437120"/>
        <c:scaling>
          <c:orientation/>
          <c:max val="40"/>
          <c:min val="0"/>
        </c:scaling>
        <c:delete val="1"/>
        <c:axPos val="b"/>
        <c:numFmt formatCode="General" sourceLinked="1"/>
        <c:majorTickMark val="none"/>
        <c:minorTickMark val="none"/>
        <c:txPr>
          <a:bodyPr/>
          <a:p>
            <a:pPr>
              <a:defRPr sz="1100" smtId="4294967295">
                <a:solidFill>
                  <a:srgbClr val="000000"/>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56.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Past</c:v>
                </c:pt>
              </c:strCache>
            </c:strRef>
          </c:tx>
          <c:spPr>
            <a:ln w="25400">
              <a:solidFill>
                <a:srgbClr val="FFFFFF"/>
              </a:solidFill>
            </a:ln>
          </c:spPr>
          <c:invertIfNegative val="1"/>
          <c:dPt>
            <c:idx val="0"/>
            <c:invertIfNegative val="1"/>
            <c:spPr>
              <a:solidFill>
                <a:srgbClr val="666666">
                  <a:alpha val="23529"/>
                </a:srgbClr>
              </a:solidFill>
              <a:ln w="12700">
                <a:solidFill>
                  <a:srgbClr val="FFFFFF"/>
                </a:solidFill>
              </a:ln>
            </c:spPr>
          </c:dPt>
          <c:dPt>
            <c:idx val="1"/>
            <c:invertIfNegative val="1"/>
            <c:spPr>
              <a:solidFill>
                <a:srgbClr val="BBBBBB">
                  <a:alpha val="23529"/>
                </a:srgbClr>
              </a:solidFill>
              <a:ln w="12700">
                <a:solidFill>
                  <a:srgbClr val="FFFFFF"/>
                </a:solidFill>
              </a:ln>
            </c:spPr>
          </c:dPt>
          <c:dPt>
            <c:idx val="2"/>
            <c:invertIfNegative val="1"/>
            <c:spPr>
              <a:solidFill>
                <a:srgbClr val="61C250">
                  <a:alpha val="23529"/>
                </a:srgbClr>
              </a:solidFill>
              <a:ln w="12700">
                <a:solidFill>
                  <a:srgbClr val="FFFFFF"/>
                </a:solidFill>
              </a:ln>
            </c:spPr>
          </c:dPt>
          <c:dLbls>
            <c:dLbl>
              <c:idx val="0"/>
              <c:tx>
                <c:rich>
                  <a:bodyPr/>
                  <a:lstStyle/>
                  <a:p>
                    <a:pPr>
                      <a:defRPr/>
                    </a:pPr>
                    <a:r>
                      <a:t>Past: 17%</a:t>
                    </a:r>
                  </a:p>
                </c:rich>
              </c:tx>
              <c:dLblPos val="outEnd"/>
              <c:showLegendKey val="0"/>
              <c:showVal val="1"/>
              <c:showCatName val="0"/>
              <c:showSerName val="0"/>
              <c:showPercent val="0"/>
              <c:showBubbleSize val="0"/>
            </c:dLbl>
            <c:dLbl>
              <c:idx val="1"/>
              <c:tx>
                <c:rich>
                  <a:bodyPr/>
                  <a:lstStyle/>
                  <a:p>
                    <a:pPr>
                      <a:defRPr/>
                    </a:pPr>
                    <a:r>
                      <a:t>Past: 53%</a:t>
                    </a:r>
                  </a:p>
                </c:rich>
              </c:tx>
              <c:dLblPos val="outEnd"/>
              <c:showLegendKey val="0"/>
              <c:showVal val="1"/>
              <c:showCatName val="0"/>
              <c:showSerName val="0"/>
              <c:showPercent val="0"/>
              <c:showBubbleSize val="0"/>
            </c:dLbl>
            <c:dLbl>
              <c:idx val="2"/>
              <c:tx>
                <c:rich>
                  <a:bodyPr/>
                  <a:lstStyle/>
                  <a:p>
                    <a:pPr>
                      <a:defRPr/>
                    </a:pPr>
                    <a:r>
                      <a:t>Past: 30%</a:t>
                    </a:r>
                  </a:p>
                </c:rich>
              </c:tx>
              <c:dLblPos val="outEnd"/>
              <c:showLegendKey val="0"/>
              <c:showVal val="1"/>
              <c:showCatName val="0"/>
              <c:showSerName val="0"/>
              <c:showPercent val="0"/>
              <c:showBubbleSize val="0"/>
            </c:dLbl>
            <c:txPr>
              <a:bodyPr wrap="none"/>
              <a:p>
                <a:pPr>
                  <a:defRPr sz="1000" smtId="4294967295">
                    <a:solidFill>
                      <a:srgbClr val="000000"/>
                    </a:solidFill>
                  </a:defRPr>
                </a:pPr>
              </a:p>
            </c:txPr>
            <c:dLblPos val="outEnd"/>
            <c:showLegendKey val="0"/>
            <c:showVal val="1"/>
            <c:showCatName val="0"/>
            <c:showSerName val="0"/>
            <c:showPercent val="0"/>
            <c:showBubbleSize val="0"/>
            <c:showLeaderLines val="0"/>
          </c:dLbls>
          <c:cat>
            <c:strRef>
              <c:f>Sheet1!$A$2,Sheet1!$A$3,Sheet1!$A$4,Sheet1!$A$2,Sheet1!$A$3,Sheet1!$A$4</c:f>
              <c:strCache>
                <c:ptCount val="6"/>
                <c:pt idx="0">
                  <c:v>Actively Disengaged</c:v>
                </c:pt>
                <c:pt idx="1">
                  <c:v>Not Engaged</c:v>
                </c:pt>
                <c:pt idx="2">
                  <c:v>Engaged</c:v>
                </c:pt>
                <c:pt idx="3">
                  <c:v>Actively Disengaged</c:v>
                </c:pt>
                <c:pt idx="4">
                  <c:v>Not Engaged</c:v>
                </c:pt>
                <c:pt idx="5">
                  <c:v>Engaged</c:v>
                </c:pt>
              </c:strCache>
            </c:strRef>
          </c:cat>
          <c:val>
            <c:numRef>
              <c:f>Sheet1!$B$2:$B$4</c:f>
              <c:numCache>
                <c:ptCount val="3"/>
                <c:pt idx="0">
                  <c:v>17</c:v>
                </c:pt>
                <c:pt idx="1">
                  <c:v>53</c:v>
                </c:pt>
                <c:pt idx="2">
                  <c:v>30</c:v>
                </c:pt>
              </c:numCache>
            </c:numRef>
          </c:val>
        </c:ser>
        <c:ser>
          <c:idx val="1"/>
          <c:order val="1"/>
          <c:tx>
            <c:strRef>
              <c:f>Sheet1!$C$1</c:f>
              <c:strCache>
                <c:ptCount val="1"/>
                <c:pt idx="0">
                  <c:v>Current</c:v>
                </c:pt>
              </c:strCache>
            </c:strRef>
          </c:tx>
          <c:spPr>
            <a:ln w="25400">
              <a:solidFill>
                <a:srgbClr val="FFFFFF"/>
              </a:solidFill>
            </a:ln>
          </c:spPr>
          <c:invertIfNegative val="1"/>
          <c:dPt>
            <c:idx val="0"/>
            <c:invertIfNegative val="1"/>
            <c:spPr>
              <a:solidFill>
                <a:srgbClr val="666666"/>
              </a:solidFill>
              <a:ln w="12700">
                <a:solidFill>
                  <a:srgbClr val="FFFFFF"/>
                </a:solidFill>
              </a:ln>
            </c:spPr>
          </c:dPt>
          <c:dPt>
            <c:idx val="1"/>
            <c:invertIfNegative val="1"/>
            <c:spPr>
              <a:solidFill>
                <a:srgbClr val="BBBBBB"/>
              </a:solidFill>
              <a:ln w="12700">
                <a:solidFill>
                  <a:srgbClr val="FFFFFF"/>
                </a:solidFill>
              </a:ln>
            </c:spPr>
          </c:dPt>
          <c:dPt>
            <c:idx val="2"/>
            <c:invertIfNegative val="1"/>
            <c:spPr>
              <a:solidFill>
                <a:srgbClr val="61C250"/>
              </a:solidFill>
              <a:ln w="12700">
                <a:solidFill>
                  <a:srgbClr val="FFFFFF"/>
                </a:solidFill>
              </a:ln>
            </c:spPr>
          </c:dPt>
          <c:dLbls>
            <c:dLbl>
              <c:idx val="0"/>
              <c:tx>
                <c:rich>
                  <a:bodyPr/>
                  <a:lstStyle/>
                  <a:p>
                    <a:pPr>
                      <a:defRPr/>
                    </a:pPr>
                    <a:r>
                      <a:t>Current: 15%</a:t>
                    </a:r>
                  </a:p>
                </c:rich>
              </c:tx>
              <c:dLblPos val="outEnd"/>
              <c:showLegendKey val="0"/>
              <c:showVal val="1"/>
              <c:showCatName val="0"/>
              <c:showSerName val="0"/>
              <c:showPercent val="0"/>
              <c:showBubbleSize val="0"/>
            </c:dLbl>
            <c:dLbl>
              <c:idx val="1"/>
              <c:tx>
                <c:rich>
                  <a:bodyPr/>
                  <a:lstStyle/>
                  <a:p>
                    <a:pPr>
                      <a:defRPr/>
                    </a:pPr>
                    <a:r>
                      <a:t>Current: 53%</a:t>
                    </a:r>
                  </a:p>
                </c:rich>
              </c:tx>
              <c:dLblPos val="outEnd"/>
              <c:showLegendKey val="0"/>
              <c:showVal val="1"/>
              <c:showCatName val="0"/>
              <c:showSerName val="0"/>
              <c:showPercent val="0"/>
              <c:showBubbleSize val="0"/>
            </c:dLbl>
            <c:dLbl>
              <c:idx val="2"/>
              <c:tx>
                <c:rich>
                  <a:bodyPr/>
                  <a:lstStyle/>
                  <a:p>
                    <a:pPr>
                      <a:defRPr/>
                    </a:pPr>
                    <a:r>
                      <a:t>Current: 32%</a:t>
                    </a:r>
                  </a:p>
                </c:rich>
              </c:tx>
              <c:dLblPos val="outEnd"/>
              <c:showLegendKey val="0"/>
              <c:showVal val="1"/>
              <c:showCatName val="0"/>
              <c:showSerName val="0"/>
              <c:showPercent val="0"/>
              <c:showBubbleSize val="0"/>
            </c:dLbl>
            <c:txPr>
              <a:bodyPr wrap="none"/>
              <a:p>
                <a:pPr>
                  <a:defRPr sz="1000" smtId="4294967295">
                    <a:solidFill>
                      <a:srgbClr val="000000"/>
                    </a:solidFill>
                  </a:defRPr>
                </a:pPr>
              </a:p>
            </c:txPr>
            <c:dLblPos val="outEnd"/>
            <c:showLegendKey val="0"/>
            <c:showVal val="1"/>
            <c:showCatName val="0"/>
            <c:showSerName val="0"/>
            <c:showPercent val="0"/>
            <c:showBubbleSize val="0"/>
            <c:showLeaderLines val="0"/>
          </c:dLbls>
          <c:cat>
            <c:strRef>
              <c:f>Sheet1!$A$2,Sheet1!$A$3,Sheet1!$A$4,Sheet1!$A$2,Sheet1!$A$3,Sheet1!$A$4</c:f>
              <c:strCache>
                <c:ptCount val="6"/>
                <c:pt idx="0">
                  <c:v>Actively Disengaged</c:v>
                </c:pt>
                <c:pt idx="1">
                  <c:v>Not Engaged</c:v>
                </c:pt>
                <c:pt idx="2">
                  <c:v>Engaged</c:v>
                </c:pt>
                <c:pt idx="3">
                  <c:v>Actively Disengaged</c:v>
                </c:pt>
                <c:pt idx="4">
                  <c:v>Not Engaged</c:v>
                </c:pt>
                <c:pt idx="5">
                  <c:v>Engaged</c:v>
                </c:pt>
              </c:strCache>
            </c:strRef>
          </c:cat>
          <c:val>
            <c:numRef>
              <c:f>Sheet1!$C$2:$C$4</c:f>
              <c:numCache>
                <c:ptCount val="3"/>
                <c:pt idx="0">
                  <c:v>15</c:v>
                </c:pt>
                <c:pt idx="1">
                  <c:v>53</c:v>
                </c:pt>
                <c:pt idx="2">
                  <c:v>32</c:v>
                </c:pt>
              </c:numCache>
            </c:numRef>
          </c:val>
        </c:ser>
        <c:dLbls>
          <c:showLegendKey val="0"/>
          <c:showVal val="0"/>
          <c:showCatName val="0"/>
          <c:showSerName val="0"/>
          <c:showPercent val="0"/>
          <c:showBubbleSize val="0"/>
          <c:showLeaderLines val="0"/>
        </c:dLbls>
        <c:gapWidth val="50"/>
        <c:overlap/>
        <c:axId val="67451136"/>
        <c:axId val="66437120"/>
      </c:barChart>
      <c:catAx>
        <c:axId val="67451136"/>
        <c:scaling>
          <c:orientation/>
        </c:scaling>
        <c:delete val="0"/>
        <c:axPos val="l"/>
        <c:numFmt formatCode="General" sourceLinked="1"/>
        <c:majorTickMark val="none"/>
        <c:minorTickMark val="none"/>
        <c:txPr>
          <a:bodyPr/>
          <a:p>
            <a:pPr>
              <a:defRPr sz="1100" smtId="4294967295">
                <a:solidFill>
                  <a:srgbClr val="666666"/>
                </a:solidFill>
              </a:defRPr>
            </a:pPr>
          </a:p>
        </c:txPr>
        <c:crossAx val="66437120"/>
        <c:crosses val="autoZero"/>
        <c:auto val="0"/>
        <c:lblAlgn val="ctr"/>
        <c:lblOffset/>
        <c:noMultiLvlLbl val="0"/>
      </c:catAx>
      <c:valAx>
        <c:axId val="66437120"/>
        <c:scaling>
          <c:orientation/>
          <c:max val="10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6.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25</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75</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7.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31</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69</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8.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42</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58</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charts/chart9.xml><?xml version="1.0" encoding="utf-8"?>
<c:chartSpace xmlns:a="http://schemas.openxmlformats.org/drawingml/2006/main" xmlns:r="http://schemas.openxmlformats.org/officeDocument/2006/relationships" xmlns:c="http://schemas.openxmlformats.org/drawingml/20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spPr>
              <a:solidFill>
                <a:srgbClr val="FEEA8A"/>
              </a:solidFill>
              <a:ln w="12700">
                <a:solidFill>
                  <a:srgbClr val="FFFFFF"/>
                </a:solidFill>
              </a:ln>
            </c:spPr>
          </c:dPt>
          <c:cat>
            <c:numRef>
              <c:f>Sheet1!$A$2,Sheet1!$A$2</c:f>
              <c:numCache>
                <c:formatCode>General</c:formatCode>
                <c:ptCount val="0"/>
              </c:numCache>
            </c:numRef>
          </c:cat>
          <c:val>
            <c:numRef>
              <c:f>Sheet1!$B$2</c:f>
              <c:numCache>
                <c:ptCount val="1"/>
                <c:pt idx="0">
                  <c:v>47</c:v>
                </c:pt>
              </c:numCache>
            </c:numRef>
          </c:val>
        </c:ser>
        <c:ser>
          <c:idx val="1"/>
          <c:order val="1"/>
          <c:tx>
            <c:strRef>
              <c:f>Sheet1!$C$1</c:f>
              <c:strCache>
                <c:ptCount val="1"/>
              </c:strCache>
            </c:strRef>
          </c:tx>
          <c:spPr>
            <a:ln w="25400">
              <a:solidFill>
                <a:srgbClr val="FFFFFF"/>
              </a:solidFill>
            </a:ln>
          </c:spPr>
          <c:invertIfNegative val="1"/>
          <c:dPt>
            <c:idx val="0"/>
            <c:invertIfNegative val="1"/>
            <c:spPr>
              <a:solidFill>
                <a:srgbClr val="E0E0E0"/>
              </a:solidFill>
              <a:ln w="12700">
                <a:solidFill>
                  <a:srgbClr val="FFFFFF"/>
                </a:solidFill>
              </a:ln>
            </c:spPr>
          </c:dPt>
          <c:cat>
            <c:numRef>
              <c:f>Sheet1!$A$2,Sheet1!$A$2</c:f>
              <c:numCache>
                <c:formatCode>General</c:formatCode>
                <c:ptCount val="0"/>
              </c:numCache>
            </c:numRef>
          </c:cat>
          <c:val>
            <c:numRef>
              <c:f>Sheet1!$C$2</c:f>
              <c:numCache>
                <c:ptCount val="1"/>
                <c:pt idx="0">
                  <c:v>53</c:v>
                </c:pt>
              </c:numCache>
            </c:numRef>
          </c:val>
        </c:ser>
        <c:dLbls>
          <c:showLegendKey val="0"/>
          <c:showVal val="0"/>
          <c:showCatName val="0"/>
          <c:showSerName val="0"/>
          <c:showPercent val="0"/>
          <c:showBubbleSize val="0"/>
          <c:showLeaderLines val="0"/>
        </c:dLbls>
        <c:gapWidth val="20"/>
        <c:overlap val="100"/>
        <c:axId val="67451136"/>
        <c:axId val="66437120"/>
      </c:barChart>
      <c:catAx>
        <c:axId val="67451136"/>
        <c:scaling>
          <c:orientation/>
        </c:scaling>
        <c:delete val="1"/>
        <c:axPos val="l"/>
        <c:numFmt formatCode="General" sourceLinked="1"/>
        <c:majorTickMark val="none"/>
        <c:minorTickMark val="none"/>
        <c:txPr>
          <a:bodyPr/>
          <a:p>
            <a:pPr>
              <a:defRPr sz="1100" smtId="4294967295">
                <a:solidFill>
                  <a:srgbClr val="666666"/>
                </a:solidFill>
              </a:defRPr>
            </a:pPr>
          </a:p>
        </c:txPr>
        <c:crossAx val="66437120"/>
        <c:auto val="0"/>
        <c:lblAlgn val="ctr"/>
        <c:lblOffset/>
        <c:noMultiLvlLbl val="0"/>
      </c:catAx>
      <c:valAx>
        <c:axId val="66437120"/>
        <c:scaling>
          <c:orientation/>
          <c:min val="0"/>
        </c:scaling>
        <c:delete val="1"/>
        <c:axPos val="b"/>
        <c:numFmt formatCode="General" sourceLinked="1"/>
        <c:majorTickMark val="none"/>
        <c:minorTickMark val="none"/>
        <c:txPr>
          <a:bodyPr/>
          <a:p>
            <a:pPr>
              <a:defRPr sz="1100" smtId="4294967295">
                <a:solidFill>
                  <a:srgbClr val="666666"/>
                </a:solidFill>
              </a:defRPr>
            </a:pPr>
          </a:p>
        </c:txPr>
        <c:crossAx val="67451136"/>
        <c:crossBetween val="between"/>
      </c:valAx>
    </c:plotArea>
    <c:plotVisOnly val="1"/>
    <c:dispBlanksAs/>
    <c:showDLblsOverMax val="1"/>
  </c:chart>
  <c:txPr>
    <a:bodyPr/>
    <a:p>
      <a:pPr>
        <a:defRPr sz="1800" smtId="4294967295"/>
      </a:pPr>
      <a:endParaRPr lang="ru-RU"/>
    </a:p>
  </c:txPr>
  <c:externalData r:id="rId1"/>
</c:chartSpace>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2"/>
          </p:nvPr>
        </p:nvSpPr>
        <p:spPr/>
        <p:txBody>
          <a:bodyPr/>
          <a:lstStyle/>
          <a:p>
            <a:fld id="{F4B4058D-4307-4803-A852-FD128F208A4C}"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DEC78D07-7839-4F65-9FFB-1AB7CC979F70}"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8F5D48EE-F9CC-4088-9858-7EF7E1EA37CF}"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8E880978-F14D-497E-A362-DAC4E2BB7258}"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smtClean="0"/>
              <a:t>Click to edit Master text styles</a:t>
            </a:r>
          </a:p>
        </p:txBody>
      </p:sp>
      <p:sp>
        <p:nvSpPr>
          <p:cNvPr id="4" name="Date Placeholder 3"/>
          <p:cNvSpPr>
            <a:spLocks noGrp="1"/>
          </p:cNvSpPr>
          <p:nvPr>
            <p:ph type="dt" sz="half" idx="2"/>
          </p:nvPr>
        </p:nvSpPr>
        <p:spPr/>
        <p:txBody>
          <a:bodyPr/>
          <a:lstStyle/>
          <a:p>
            <a:fld id="{168A2CB5-776E-4210-A3B5-6BC27DED7E25}" type="datetimeFigureOut">
              <a:rPr lang="en-US" smtClean="0"/>
              <a:t>11/7/2009</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3"/>
          </p:nvPr>
        </p:nvSpPr>
        <p:spPr/>
        <p:txBody>
          <a:bodyPr/>
          <a:lstStyle/>
          <a:p>
            <a:fld id="{0FB19889-DA0A-468A-82DE-887562A7A266}" type="datetimeFigureOut">
              <a:rPr lang="en-US" smtClean="0"/>
              <a:t>11/7/2009</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5"/>
          </p:nvPr>
        </p:nvSpPr>
        <p:spPr/>
        <p:txBody>
          <a:bodyPr/>
          <a:lstStyle/>
          <a:p>
            <a:fld id="{83C6AA90-2029-4433-8A98-DB16983226C5}" type="datetimeFigureOut">
              <a:rPr lang="en-US" smtClean="0"/>
              <a:t>11/7/2009</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
          </p:nvPr>
        </p:nvSpPr>
        <p:spPr/>
        <p:txBody>
          <a:bodyPr/>
          <a:lstStyle/>
          <a:p>
            <a:fld id="{0D4C7FD0-06DE-44F2-8F26-E74091DDCE7C}" type="datetimeFigureOut">
              <a:rPr lang="en-US" smtClean="0"/>
              <a:t>11/7/2009</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p:nvPr>
        </p:nvSpPr>
        <p:spPr/>
        <p:txBody>
          <a:bodyPr/>
          <a:lstStyle/>
          <a:p>
            <a:fld id="{26284BE2-DC39-45E3-8791-3125A9211B8E}" type="datetimeFigureOut">
              <a:rPr lang="en-US" smtClean="0"/>
              <a:t>11/7/2009</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p:cNvSpPr>
            <a:spLocks noGrp="1"/>
          </p:cNvSpPr>
          <p:nvPr>
            <p:ph type="dt" sz="half" idx="3"/>
          </p:nvPr>
        </p:nvSpPr>
        <p:spPr/>
        <p:txBody>
          <a:bodyPr/>
          <a:lstStyle/>
          <a:p>
            <a:fld id="{3D9AF87C-ACD6-4BCC-A730-98BA2199782B}" type="datetimeFigureOut">
              <a:rPr lang="en-US" smtClean="0"/>
              <a:t>11/7/2009</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p:cNvSpPr>
            <a:spLocks noGrp="1"/>
          </p:cNvSpPr>
          <p:nvPr>
            <p:ph type="dt" sz="half" idx="3"/>
          </p:nvPr>
        </p:nvSpPr>
        <p:spPr/>
        <p:txBody>
          <a:bodyPr/>
          <a:lstStyle/>
          <a:p>
            <a:fld id="{68332AD1-6A18-4AC1-A683-840AE1B6FBA0}" type="datetimeFigureOut">
              <a:rPr lang="en-US" smtClean="0"/>
              <a:t>11/7/2009</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39.xml" /><Relationship Id="rId3" Type="http://schemas.openxmlformats.org/officeDocument/2006/relationships/chart" Target="../charts/chart40.xml" /><Relationship Id="rId4" Type="http://schemas.openxmlformats.org/officeDocument/2006/relationships/chart" Target="../charts/chart41.xml" /><Relationship Id="rId5" Type="http://schemas.openxmlformats.org/officeDocument/2006/relationships/chart" Target="../charts/chart4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43.xml" /><Relationship Id="rId3" Type="http://schemas.openxmlformats.org/officeDocument/2006/relationships/chart" Target="../charts/chart44.xml" /><Relationship Id="rId4" Type="http://schemas.openxmlformats.org/officeDocument/2006/relationships/chart" Target="../charts/chart45.xml" /><Relationship Id="rId5" Type="http://schemas.openxmlformats.org/officeDocument/2006/relationships/chart" Target="../charts/chart46.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47.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48.xml" /><Relationship Id="rId3" Type="http://schemas.openxmlformats.org/officeDocument/2006/relationships/chart" Target="../charts/chart49.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50.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51.xml" /><Relationship Id="rId3" Type="http://schemas.openxmlformats.org/officeDocument/2006/relationships/chart" Target="../charts/chart5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53.xml" /><Relationship Id="rId3" Type="http://schemas.openxmlformats.org/officeDocument/2006/relationships/chart" Target="../charts/chart54.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55.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1.xml" /><Relationship Id="rId3" Type="http://schemas.openxmlformats.org/officeDocument/2006/relationships/chart" Target="../charts/chart2.xml" /><Relationship Id="rId4" Type="http://schemas.openxmlformats.org/officeDocument/2006/relationships/chart" Target="../charts/chart3.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56.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chart" Target="../charts/chart12.xml" /><Relationship Id="rId11" Type="http://schemas.openxmlformats.org/officeDocument/2006/relationships/chart" Target="../charts/chart13.xml" /><Relationship Id="rId12" Type="http://schemas.openxmlformats.org/officeDocument/2006/relationships/chart" Target="../charts/chart14.xml" /><Relationship Id="rId13" Type="http://schemas.openxmlformats.org/officeDocument/2006/relationships/chart" Target="../charts/chart15.xml" /><Relationship Id="rId14" Type="http://schemas.openxmlformats.org/officeDocument/2006/relationships/chart" Target="../charts/chart16.xml" /><Relationship Id="rId2" Type="http://schemas.openxmlformats.org/officeDocument/2006/relationships/chart" Target="../charts/chart4.xml" /><Relationship Id="rId3" Type="http://schemas.openxmlformats.org/officeDocument/2006/relationships/chart" Target="../charts/chart5.xml" /><Relationship Id="rId4" Type="http://schemas.openxmlformats.org/officeDocument/2006/relationships/chart" Target="../charts/chart6.xml" /><Relationship Id="rId5" Type="http://schemas.openxmlformats.org/officeDocument/2006/relationships/chart" Target="../charts/chart7.xml" /><Relationship Id="rId6" Type="http://schemas.openxmlformats.org/officeDocument/2006/relationships/chart" Target="../charts/chart8.xml" /><Relationship Id="rId7" Type="http://schemas.openxmlformats.org/officeDocument/2006/relationships/chart" Target="../charts/chart9.xml" /><Relationship Id="rId8" Type="http://schemas.openxmlformats.org/officeDocument/2006/relationships/chart" Target="../charts/chart10.xml" /><Relationship Id="rId9" Type="http://schemas.openxmlformats.org/officeDocument/2006/relationships/chart" Target="../charts/chart1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17.xml" /><Relationship Id="rId3" Type="http://schemas.openxmlformats.org/officeDocument/2006/relationships/chart" Target="../charts/chart18.xml" /><Relationship Id="rId4" Type="http://schemas.openxmlformats.org/officeDocument/2006/relationships/chart" Target="../charts/chart19.xml" /><Relationship Id="rId5" Type="http://schemas.openxmlformats.org/officeDocument/2006/relationships/chart" Target="../charts/chart20.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21.xml" /><Relationship Id="rId3" Type="http://schemas.openxmlformats.org/officeDocument/2006/relationships/chart" Target="../charts/chart2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23.xml" /><Relationship Id="rId3" Type="http://schemas.openxmlformats.org/officeDocument/2006/relationships/chart" Target="../charts/chart24.xml" /><Relationship Id="rId4" Type="http://schemas.openxmlformats.org/officeDocument/2006/relationships/chart" Target="../charts/chart25.xml" /><Relationship Id="rId5" Type="http://schemas.openxmlformats.org/officeDocument/2006/relationships/chart" Target="../charts/chart26.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27.xml" /><Relationship Id="rId3" Type="http://schemas.openxmlformats.org/officeDocument/2006/relationships/chart" Target="../charts/chart28.xml" /><Relationship Id="rId4" Type="http://schemas.openxmlformats.org/officeDocument/2006/relationships/chart" Target="../charts/chart29.xml" /><Relationship Id="rId5" Type="http://schemas.openxmlformats.org/officeDocument/2006/relationships/chart" Target="../charts/chart30.xml" /><Relationship Id="rId6" Type="http://schemas.openxmlformats.org/officeDocument/2006/relationships/chart" Target="../charts/chart31.xml" /><Relationship Id="rId7" Type="http://schemas.openxmlformats.org/officeDocument/2006/relationships/chart" Target="../charts/chart3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chart" Target="../charts/chart33.xml" /><Relationship Id="rId3" Type="http://schemas.openxmlformats.org/officeDocument/2006/relationships/chart" Target="../charts/chart34.xml" /><Relationship Id="rId4" Type="http://schemas.openxmlformats.org/officeDocument/2006/relationships/chart" Target="../charts/chart35.xml" /><Relationship Id="rId5" Type="http://schemas.openxmlformats.org/officeDocument/2006/relationships/chart" Target="../charts/chart36.xml" /><Relationship Id="rId6" Type="http://schemas.openxmlformats.org/officeDocument/2006/relationships/chart" Target="../charts/chart37.xml" /><Relationship Id="rId7" Type="http://schemas.openxmlformats.org/officeDocument/2006/relationships/chart" Target="../charts/chart38.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Employee Engagement"/>
          <p:cNvSpPr/>
          <p:nvPr/>
        </p:nvSpPr>
        <p:spPr>
          <a:xfrm>
            <a:off x="224256" y="1210181"/>
            <a:ext cx="869548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sz="1100" b="1">
                <a:solidFill>
                  <a:srgbClr val="007934"/>
                </a:solidFill>
                <a:latin typeface="Arial" pitchFamily="34" charset="0"/>
              </a:rPr>
              <a:t>Employee Engagement</a:t>
            </a:r>
          </a:p>
        </p:txBody>
      </p:sp>
      <p:sp>
        <p:nvSpPr>
          <p:cNvPr id="3" name="New shape" descr="Simmons University Employee Engagement Survey 2020"/>
          <p:cNvSpPr/>
          <p:nvPr/>
        </p:nvSpPr>
        <p:spPr>
          <a:xfrm>
            <a:off x="457200" y="1603881"/>
            <a:ext cx="8229600" cy="243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r>
              <a:rPr sz="4400" b="0">
                <a:solidFill>
                  <a:srgbClr val="000000"/>
                </a:solidFill>
                <a:latin typeface="Georgia"/>
              </a:rPr>
              <a:t>Simmons University Employee Engagement Survey 2020</a:t>
            </a:r>
          </a:p>
        </p:txBody>
      </p:sp>
      <p:sp>
        <p:nvSpPr>
          <p:cNvPr id="4" name="New shape" descr="Oct 20, 2020 - Nov 14, 2020"/>
          <p:cNvSpPr/>
          <p:nvPr/>
        </p:nvSpPr>
        <p:spPr>
          <a:xfrm>
            <a:off x="3199016" y="4385028"/>
            <a:ext cx="2771369" cy="305105"/>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sz="1400" b="0">
                <a:solidFill>
                  <a:srgbClr val="000000"/>
                </a:solidFill>
                <a:latin typeface="Arial" pitchFamily="34" charset="0"/>
              </a:rPr>
              <a:t>Oct 20, 2020 - Nov 14, 2020</a:t>
            </a:r>
          </a:p>
        </p:txBody>
      </p:sp>
      <p:sp>
        <p:nvSpPr>
          <p:cNvPr id="5" name="New shape" descr="Reporting Group: Direct | All - All"/>
          <p:cNvSpPr/>
          <p:nvPr/>
        </p:nvSpPr>
        <p:spPr>
          <a:xfrm>
            <a:off x="224225" y="5083680"/>
            <a:ext cx="8759051"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sz="1400" b="0">
                <a:solidFill>
                  <a:srgbClr val="7F8283"/>
                </a:solidFill>
                <a:latin typeface="Arial" pitchFamily="34" charset="0"/>
              </a:rPr>
              <a:t>Reporting Group: Direct | All - All</a:t>
            </a:r>
          </a:p>
        </p:txBody>
      </p:sp>
      <p:sp>
        <p:nvSpPr>
          <p:cNvPr id="6" name="New shape" descr="footer"/>
          <p:cNvSpPr/>
          <p:nvPr/>
        </p:nvSpPr>
        <p:spPr>
          <a:xfrm>
            <a:off x="114300" y="6286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666666"/>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7" name="New shape"/>
          <p:cNvSpPr/>
          <p:nvPr/>
        </p:nvSpPr>
        <p:spPr>
          <a:xfrm>
            <a:off x="7937500" y="6286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666666"/>
                </a:solidFill>
                <a:latin typeface="Georgia"/>
              </a:rPr>
              <a:t>GALLUP</a:t>
            </a: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10</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Growth - How can I grow?</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Percentile Rank in Gallup Overall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Employees need to be challenged to learn something new and find better ways to do their jobs.  They need to feel a sense of movement and progress as they mature in their roles.</a:t>
            </a:r>
          </a:p>
        </p:txBody>
      </p:sp>
      <p:sp>
        <p:nvSpPr>
          <p:cNvPr id="20" name="New shape" descr="ttlRespondents"/>
          <p:cNvSpPr/>
          <p:nvPr/>
        </p:nvSpPr>
        <p:spPr>
          <a:xfrm>
            <a:off x="457200"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1878341"/>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538</a:t>
            </a:r>
          </a:p>
        </p:txBody>
      </p:sp>
      <p:sp>
        <p:nvSpPr>
          <p:cNvPr id="22" name="New shape" descr="spdDial"/>
          <p:cNvSpPr/>
          <p:nvPr/>
        </p:nvSpPr>
        <p:spPr>
          <a:xfrm>
            <a:off x="3303451"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CURRENT MEAN</a:t>
            </a:r>
          </a:p>
        </p:txBody>
      </p:sp>
      <p:graphicFrame>
        <p:nvGraphicFramePr>
          <p:cNvPr id="23" name="ChartObject" descr="spdDialValue"/>
          <p:cNvGraphicFramePr/>
          <p:nvPr/>
        </p:nvGraphicFramePr>
        <p:xfrm>
          <a:off x="2918851" y="1751340"/>
          <a:ext cx="2849097" cy="2054199"/>
        </p:xfrm>
        <a:graphic>
          <a:graphicData uri="http://schemas.openxmlformats.org/drawingml/2006/chart">
            <c:chart xmlns:c="http://schemas.openxmlformats.org/drawingml/2006/chart" r:id="rId2"/>
          </a:graphicData>
        </a:graphic>
      </p:graphicFrame>
      <p:sp>
        <p:nvSpPr>
          <p:cNvPr id="24" name="New shape"/>
          <p:cNvSpPr/>
          <p:nvPr/>
        </p:nvSpPr>
        <p:spPr>
          <a:xfrm>
            <a:off x="2918851" y="1751341"/>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000">
                <a:solidFill>
                  <a:srgbClr val="000000"/>
                </a:solidFill>
                <a:latin typeface="Arial" pitchFamily="34" charset="0"/>
              </a:rPr>
              <a:t>3.74</a:t>
            </a:r>
          </a:p>
        </p:txBody>
      </p:sp>
      <p:sp>
        <p:nvSpPr>
          <p:cNvPr id="25" name="New shape"/>
          <p:cNvSpPr/>
          <p:nvPr/>
        </p:nvSpPr>
        <p:spPr>
          <a:xfrm>
            <a:off x="3535035" y="3148960"/>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6" name="New shape"/>
          <p:cNvSpPr/>
          <p:nvPr/>
        </p:nvSpPr>
        <p:spPr>
          <a:xfrm>
            <a:off x="3534608" y="3148960"/>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sz="900">
                <a:solidFill>
                  <a:srgbClr val="000000"/>
                </a:solidFill>
                <a:latin typeface="Arial" pitchFamily="34" charset="0"/>
              </a:rPr>
              <a:t>Change:</a:t>
            </a:r>
          </a:p>
        </p:txBody>
      </p:sp>
      <p:sp>
        <p:nvSpPr>
          <p:cNvPr id="27" name="New shape"/>
          <p:cNvSpPr/>
          <p:nvPr/>
        </p:nvSpPr>
        <p:spPr>
          <a:xfrm>
            <a:off x="4390620" y="3148960"/>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900">
                <a:solidFill>
                  <a:srgbClr val="000000"/>
                </a:solidFill>
                <a:latin typeface="Arial" pitchFamily="34" charset="0"/>
              </a:rPr>
              <a:t>+0.12</a:t>
            </a:r>
          </a:p>
        </p:txBody>
      </p:sp>
      <p:sp>
        <p:nvSpPr>
          <p:cNvPr id="28" name="New shape" descr="mprMeasure"/>
          <p:cNvSpPr/>
          <p:nvPr/>
        </p:nvSpPr>
        <p:spPr>
          <a:xfrm>
            <a:off x="6149702"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MEAN PERCENTILE RANK</a:t>
            </a:r>
          </a:p>
        </p:txBody>
      </p:sp>
      <p:sp>
        <p:nvSpPr>
          <p:cNvPr id="29" name="New shape" descr="mprMeasureValue"/>
          <p:cNvSpPr/>
          <p:nvPr/>
        </p:nvSpPr>
        <p:spPr>
          <a:xfrm>
            <a:off x="6149701" y="1878341"/>
            <a:ext cx="855584"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29</a:t>
            </a:r>
          </a:p>
        </p:txBody>
      </p:sp>
      <p:graphicFrame>
        <p:nvGraphicFramePr>
          <p:cNvPr id="30" name="ChartObject" descr="mprChart"/>
          <p:cNvGraphicFramePr/>
          <p:nvPr/>
        </p:nvGraphicFramePr>
        <p:xfrm>
          <a:off x="6814786" y="1878341"/>
          <a:ext cx="1990667" cy="503423"/>
        </p:xfrm>
        <a:graphic>
          <a:graphicData uri="http://schemas.openxmlformats.org/drawingml/2006/chart">
            <c:chart xmlns:c="http://schemas.openxmlformats.org/drawingml/2006/chart" r:id="rId3"/>
          </a:graphicData>
        </a:graphic>
      </p:graphicFrame>
      <p:sp>
        <p:nvSpPr>
          <p:cNvPr id="31" name="New shape" descr="db"/>
          <p:cNvSpPr/>
          <p:nvPr/>
        </p:nvSpPr>
        <p:spPr>
          <a:xfrm>
            <a:off x="6149702" y="2381764"/>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Database: Gallup Overall</a:t>
            </a:r>
          </a:p>
        </p:txBody>
      </p:sp>
      <p:sp>
        <p:nvSpPr>
          <p:cNvPr id="32" name="New shape" descr="freqDistFooter"/>
          <p:cNvSpPr/>
          <p:nvPr/>
        </p:nvSpPr>
        <p:spPr>
          <a:xfrm>
            <a:off x="0" y="59690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	Respondents can select multiple responses for multi-select questions.</a:t>
            </a:r>
          </a:p>
        </p:txBody>
      </p:sp>
      <p:sp>
        <p:nvSpPr>
          <p:cNvPr id="33" name="New shape" descr="Questions"/>
          <p:cNvSpPr/>
          <p:nvPr/>
        </p:nvSpPr>
        <p:spPr>
          <a:xfrm>
            <a:off x="228600" y="3424540"/>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34" name="New shape" descr="Total N"/>
          <p:cNvSpPr/>
          <p:nvPr/>
        </p:nvSpPr>
        <p:spPr>
          <a:xfrm>
            <a:off x="2451100"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35" name="New shape" descr="Current Mean"/>
          <p:cNvSpPr/>
          <p:nvPr/>
        </p:nvSpPr>
        <p:spPr>
          <a:xfrm>
            <a:off x="3528483"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36" name="New shape" descr="Last Mean"/>
          <p:cNvSpPr/>
          <p:nvPr/>
        </p:nvSpPr>
        <p:spPr>
          <a:xfrm>
            <a:off x="4605867"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Last Mean</a:t>
            </a:r>
          </a:p>
        </p:txBody>
      </p:sp>
      <p:sp>
        <p:nvSpPr>
          <p:cNvPr id="37" name="New shape" descr="Change"/>
          <p:cNvSpPr/>
          <p:nvPr/>
        </p:nvSpPr>
        <p:spPr>
          <a:xfrm>
            <a:off x="5683250"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Change</a:t>
            </a:r>
          </a:p>
        </p:txBody>
      </p:sp>
      <p:sp>
        <p:nvSpPr>
          <p:cNvPr id="38" name="New shape" descr="Company Overall Current Mean"/>
          <p:cNvSpPr/>
          <p:nvPr/>
        </p:nvSpPr>
        <p:spPr>
          <a:xfrm>
            <a:off x="6760634"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Company Overall Current Mean</a:t>
            </a:r>
          </a:p>
        </p:txBody>
      </p:sp>
      <p:sp>
        <p:nvSpPr>
          <p:cNvPr id="39" name="New shape" descr="Mean Percentile Rank - Industry - Education - Postsecondary/Higher Education"/>
          <p:cNvSpPr/>
          <p:nvPr/>
        </p:nvSpPr>
        <p:spPr>
          <a:xfrm>
            <a:off x="7838017"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lnSpcReduction="10000"/>
          </a:bodyPr>
          <a:lstStyle/>
          <a:p>
            <a:pPr algn="ctr"/>
            <a:r>
              <a:rPr sz="900">
                <a:solidFill>
                  <a:srgbClr val="666666"/>
                </a:solidFill>
                <a:latin typeface="Arial" pitchFamily="34" charset="0"/>
              </a:rPr>
              <a:t>Mean Percentile Rank - Industry - Education - Postsecondary/Higher Education</a:t>
            </a:r>
          </a:p>
        </p:txBody>
      </p:sp>
      <p:sp>
        <p:nvSpPr>
          <p:cNvPr id="40" name="New shape"/>
          <p:cNvSpPr/>
          <p:nvPr/>
        </p:nvSpPr>
        <p:spPr>
          <a:xfrm>
            <a:off x="228600" y="3805540"/>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42" name="New shape" descr="15011"/>
          <p:cNvSpPr/>
          <p:nvPr/>
        </p:nvSpPr>
        <p:spPr>
          <a:xfrm>
            <a:off x="228600" y="3806810"/>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Q11:</a:t>
            </a:r>
            <a:r>
              <a:rPr sz="800" b="0">
                <a:solidFill>
                  <a:srgbClr val="1A1A1A"/>
                </a:solidFill>
                <a:latin typeface="Arial" pitchFamily="34" charset="0"/>
              </a:rPr>
              <a:t> Progress</a:t>
            </a:r>
          </a:p>
        </p:txBody>
      </p:sp>
      <p:sp>
        <p:nvSpPr>
          <p:cNvPr id="43" name="New shape" descr="15011: count"/>
          <p:cNvSpPr/>
          <p:nvPr/>
        </p:nvSpPr>
        <p:spPr>
          <a:xfrm>
            <a:off x="2451100" y="3806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528</a:t>
            </a:r>
          </a:p>
        </p:txBody>
      </p:sp>
      <p:sp>
        <p:nvSpPr>
          <p:cNvPr id="44" name="New shape" descr="15011MEAN"/>
          <p:cNvSpPr/>
          <p:nvPr/>
        </p:nvSpPr>
        <p:spPr>
          <a:xfrm>
            <a:off x="3528483" y="3806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5" name="New shape" descr="15011MEANInside"/>
          <p:cNvSpPr/>
          <p:nvPr/>
        </p:nvSpPr>
        <p:spPr>
          <a:xfrm>
            <a:off x="3623733" y="3806810"/>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3.73</a:t>
            </a:r>
          </a:p>
        </p:txBody>
      </p:sp>
      <p:sp>
        <p:nvSpPr>
          <p:cNvPr id="46" name="New shape" descr="15011: prevMean"/>
          <p:cNvSpPr/>
          <p:nvPr/>
        </p:nvSpPr>
        <p:spPr>
          <a:xfrm>
            <a:off x="4605867" y="3806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3.52</a:t>
            </a:r>
          </a:p>
        </p:txBody>
      </p:sp>
      <p:sp>
        <p:nvSpPr>
          <p:cNvPr id="47" name="New shape" descr="15011: change"/>
          <p:cNvSpPr/>
          <p:nvPr/>
        </p:nvSpPr>
        <p:spPr>
          <a:xfrm>
            <a:off x="5683250" y="3806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8" name="New shape" descr="cellArrow"/>
          <p:cNvSpPr/>
          <p:nvPr/>
        </p:nvSpPr>
        <p:spPr>
          <a:xfrm>
            <a:off x="5835650" y="3889360"/>
            <a:ext cx="152400" cy="152400"/>
          </a:xfrm>
          <a:prstGeom prst="triangle">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9" name="New shape"/>
          <p:cNvSpPr/>
          <p:nvPr/>
        </p:nvSpPr>
        <p:spPr>
          <a:xfrm>
            <a:off x="5899150" y="3806810"/>
            <a:ext cx="9249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400">
                <a:solidFill>
                  <a:srgbClr val="1A1A1A"/>
                </a:solidFill>
                <a:latin typeface="Arial" pitchFamily="34" charset="0"/>
              </a:rPr>
              <a:t>+0.21</a:t>
            </a:r>
          </a:p>
        </p:txBody>
      </p:sp>
      <p:sp>
        <p:nvSpPr>
          <p:cNvPr id="50" name="New shape" descr="15011SYS_MEAN"/>
          <p:cNvSpPr/>
          <p:nvPr/>
        </p:nvSpPr>
        <p:spPr>
          <a:xfrm>
            <a:off x="6760634" y="3806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1" name="New shape" descr="15011SYS_MEANInside"/>
          <p:cNvSpPr/>
          <p:nvPr/>
        </p:nvSpPr>
        <p:spPr>
          <a:xfrm>
            <a:off x="6855884" y="3838560"/>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3.73</a:t>
            </a:r>
          </a:p>
        </p:txBody>
      </p:sp>
      <p:sp>
        <p:nvSpPr>
          <p:cNvPr id="52" name="New shape" descr="15011MEAN_PERRANK_W_HIGHER_ED"/>
          <p:cNvSpPr/>
          <p:nvPr/>
        </p:nvSpPr>
        <p:spPr>
          <a:xfrm>
            <a:off x="7838017" y="3806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3" name="New shape"/>
          <p:cNvSpPr/>
          <p:nvPr/>
        </p:nvSpPr>
        <p:spPr>
          <a:xfrm>
            <a:off x="7838017" y="3806810"/>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50</a:t>
            </a:r>
          </a:p>
        </p:txBody>
      </p:sp>
      <p:graphicFrame>
        <p:nvGraphicFramePr>
          <p:cNvPr id="54" name="ChartObject" descr="mprChart"/>
          <p:cNvGraphicFramePr/>
          <p:nvPr/>
        </p:nvGraphicFramePr>
        <p:xfrm>
          <a:off x="8161232" y="3743310"/>
          <a:ext cx="754168" cy="508000"/>
        </p:xfrm>
        <a:graphic>
          <a:graphicData uri="http://schemas.openxmlformats.org/drawingml/2006/chart">
            <c:chart xmlns:c="http://schemas.openxmlformats.org/drawingml/2006/chart" r:id="rId4"/>
          </a:graphicData>
        </a:graphic>
      </p:graphicFrame>
      <p:sp>
        <p:nvSpPr>
          <p:cNvPr id="56" name="New shape"/>
          <p:cNvSpPr/>
          <p:nvPr/>
        </p:nvSpPr>
        <p:spPr>
          <a:xfrm>
            <a:off x="228600" y="4187810"/>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8" name="New shape" descr="15012"/>
          <p:cNvSpPr/>
          <p:nvPr/>
        </p:nvSpPr>
        <p:spPr>
          <a:xfrm>
            <a:off x="228600" y="4187810"/>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Q12:</a:t>
            </a:r>
            <a:r>
              <a:rPr sz="800" b="0">
                <a:solidFill>
                  <a:srgbClr val="1A1A1A"/>
                </a:solidFill>
                <a:latin typeface="Arial" pitchFamily="34" charset="0"/>
              </a:rPr>
              <a:t> Learn and Grow</a:t>
            </a:r>
          </a:p>
        </p:txBody>
      </p:sp>
      <p:sp>
        <p:nvSpPr>
          <p:cNvPr id="59" name="New shape" descr="15012: count"/>
          <p:cNvSpPr/>
          <p:nvPr/>
        </p:nvSpPr>
        <p:spPr>
          <a:xfrm>
            <a:off x="2451100" y="4187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532</a:t>
            </a:r>
          </a:p>
        </p:txBody>
      </p:sp>
      <p:sp>
        <p:nvSpPr>
          <p:cNvPr id="60" name="New shape" descr="15012MEAN"/>
          <p:cNvSpPr/>
          <p:nvPr/>
        </p:nvSpPr>
        <p:spPr>
          <a:xfrm>
            <a:off x="3528483" y="4187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1" name="New shape" descr="15012MEANInside"/>
          <p:cNvSpPr/>
          <p:nvPr/>
        </p:nvSpPr>
        <p:spPr>
          <a:xfrm>
            <a:off x="3623733" y="4187810"/>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3.76</a:t>
            </a:r>
          </a:p>
        </p:txBody>
      </p:sp>
      <p:sp>
        <p:nvSpPr>
          <p:cNvPr id="62" name="New shape" descr="15012: prevMean"/>
          <p:cNvSpPr/>
          <p:nvPr/>
        </p:nvSpPr>
        <p:spPr>
          <a:xfrm>
            <a:off x="4605867" y="4187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3.73</a:t>
            </a:r>
          </a:p>
        </p:txBody>
      </p:sp>
      <p:sp>
        <p:nvSpPr>
          <p:cNvPr id="63" name="New shape" descr="15012: change"/>
          <p:cNvSpPr/>
          <p:nvPr/>
        </p:nvSpPr>
        <p:spPr>
          <a:xfrm>
            <a:off x="5683250" y="4187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+0.03</a:t>
            </a:r>
          </a:p>
        </p:txBody>
      </p:sp>
      <p:sp>
        <p:nvSpPr>
          <p:cNvPr id="64" name="New shape" descr="15012SYS_MEAN"/>
          <p:cNvSpPr/>
          <p:nvPr/>
        </p:nvSpPr>
        <p:spPr>
          <a:xfrm>
            <a:off x="6760634" y="4187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5" name="New shape" descr="15012SYS_MEANInside"/>
          <p:cNvSpPr/>
          <p:nvPr/>
        </p:nvSpPr>
        <p:spPr>
          <a:xfrm>
            <a:off x="6855884" y="4219560"/>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3.76</a:t>
            </a:r>
          </a:p>
        </p:txBody>
      </p:sp>
      <p:sp>
        <p:nvSpPr>
          <p:cNvPr id="66" name="New shape" descr="15012MEAN_PERRANK_W_HIGHER_ED"/>
          <p:cNvSpPr/>
          <p:nvPr/>
        </p:nvSpPr>
        <p:spPr>
          <a:xfrm>
            <a:off x="7838017" y="4187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7" name="New shape"/>
          <p:cNvSpPr/>
          <p:nvPr/>
        </p:nvSpPr>
        <p:spPr>
          <a:xfrm>
            <a:off x="7838017" y="4187810"/>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40</a:t>
            </a:r>
          </a:p>
        </p:txBody>
      </p:sp>
      <p:graphicFrame>
        <p:nvGraphicFramePr>
          <p:cNvPr id="68" name="ChartObject" descr="mprChart"/>
          <p:cNvGraphicFramePr/>
          <p:nvPr/>
        </p:nvGraphicFramePr>
        <p:xfrm>
          <a:off x="8161232" y="4124310"/>
          <a:ext cx="754168" cy="508000"/>
        </p:xfrm>
        <a:graphic>
          <a:graphicData uri="http://schemas.openxmlformats.org/drawingml/2006/chart">
            <c:chart xmlns:c="http://schemas.openxmlformats.org/drawingml/2006/chart" r:id="rId5"/>
          </a:graphicData>
        </a:graphic>
      </p:graphicFrame>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11</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Arial" pitchFamily="34" charset="0"/>
              </a:rPr>
              <a:t>Custom Questions</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Percentile Rank in Gallup Overall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&gt;= 90th Percentile</a:t>
            </a:r>
          </a:p>
        </p:txBody>
      </p:sp>
      <p:sp>
        <p:nvSpPr>
          <p:cNvPr id="19" name="New shape" descr="freqDistFooter"/>
          <p:cNvSpPr/>
          <p:nvPr/>
        </p:nvSpPr>
        <p:spPr>
          <a:xfrm>
            <a:off x="0" y="59690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	Respondents can select multiple responses for multi-select questions.</a:t>
            </a:r>
          </a:p>
        </p:txBody>
      </p:sp>
      <p:sp>
        <p:nvSpPr>
          <p:cNvPr id="20" name="New shape" descr="Questions"/>
          <p:cNvSpPr/>
          <p:nvPr/>
        </p:nvSpPr>
        <p:spPr>
          <a:xfrm>
            <a:off x="228600" y="61501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21" name="New shape" descr="Total N"/>
          <p:cNvSpPr/>
          <p:nvPr/>
        </p:nvSpPr>
        <p:spPr>
          <a:xfrm>
            <a:off x="2451100"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22" name="New shape" descr="Current Mean"/>
          <p:cNvSpPr/>
          <p:nvPr/>
        </p:nvSpPr>
        <p:spPr>
          <a:xfrm>
            <a:off x="3528483"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23" name="New shape" descr="Last Mean"/>
          <p:cNvSpPr/>
          <p:nvPr/>
        </p:nvSpPr>
        <p:spPr>
          <a:xfrm>
            <a:off x="4605867"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Last Mean</a:t>
            </a:r>
          </a:p>
        </p:txBody>
      </p:sp>
      <p:sp>
        <p:nvSpPr>
          <p:cNvPr id="24" name="New shape" descr="Change"/>
          <p:cNvSpPr/>
          <p:nvPr/>
        </p:nvSpPr>
        <p:spPr>
          <a:xfrm>
            <a:off x="5683250"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Change</a:t>
            </a:r>
          </a:p>
        </p:txBody>
      </p:sp>
      <p:sp>
        <p:nvSpPr>
          <p:cNvPr id="25" name="New shape" descr="Company Overall Current Mean"/>
          <p:cNvSpPr/>
          <p:nvPr/>
        </p:nvSpPr>
        <p:spPr>
          <a:xfrm>
            <a:off x="6760634"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Company Overall Current Mean</a:t>
            </a:r>
          </a:p>
        </p:txBody>
      </p:sp>
      <p:sp>
        <p:nvSpPr>
          <p:cNvPr id="26" name="New shape" descr="Mean Percentile Rank - Industry - Education - Postsecondary/Higher Education"/>
          <p:cNvSpPr/>
          <p:nvPr/>
        </p:nvSpPr>
        <p:spPr>
          <a:xfrm>
            <a:off x="7838017"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lnSpcReduction="10000"/>
          </a:bodyPr>
          <a:lstStyle/>
          <a:p>
            <a:pPr algn="ctr"/>
            <a:r>
              <a:rPr sz="900">
                <a:solidFill>
                  <a:srgbClr val="666666"/>
                </a:solidFill>
                <a:latin typeface="Arial" pitchFamily="34" charset="0"/>
              </a:rPr>
              <a:t>Mean Percentile Rank - Industry - Education - Postsecondary/Higher Education</a:t>
            </a:r>
          </a:p>
        </p:txBody>
      </p:sp>
      <p:sp>
        <p:nvSpPr>
          <p:cNvPr id="27" name="New shape"/>
          <p:cNvSpPr/>
          <p:nvPr/>
        </p:nvSpPr>
        <p:spPr>
          <a:xfrm>
            <a:off x="228600" y="996015"/>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29" name="New shape" descr="26971"/>
          <p:cNvSpPr/>
          <p:nvPr/>
        </p:nvSpPr>
        <p:spPr>
          <a:xfrm>
            <a:off x="228600" y="997285"/>
            <a:ext cx="2222500" cy="516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20000"/>
          </a:bodyPr>
          <a:lstStyle/>
          <a:p>
            <a:pPr algn="l"/>
            <a:r>
              <a:rPr sz="800">
                <a:solidFill>
                  <a:srgbClr val="1A1A1A"/>
                </a:solidFill>
                <a:latin typeface="Arial" pitchFamily="34" charset="0"/>
              </a:rPr>
              <a:t>Everyone at this organization is treated fairly regardless of ethnic background, race, gender, age, disability, or other differences not related to job performance.</a:t>
            </a:r>
          </a:p>
        </p:txBody>
      </p:sp>
      <p:sp>
        <p:nvSpPr>
          <p:cNvPr id="30" name="New shape" descr="26971: count"/>
          <p:cNvSpPr/>
          <p:nvPr/>
        </p:nvSpPr>
        <p:spPr>
          <a:xfrm>
            <a:off x="2451100" y="997285"/>
            <a:ext cx="1077383" cy="516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494</a:t>
            </a:r>
          </a:p>
        </p:txBody>
      </p:sp>
      <p:sp>
        <p:nvSpPr>
          <p:cNvPr id="31" name="New shape" descr="26971MEAN"/>
          <p:cNvSpPr/>
          <p:nvPr/>
        </p:nvSpPr>
        <p:spPr>
          <a:xfrm>
            <a:off x="3528483" y="997285"/>
            <a:ext cx="1077383" cy="516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2" name="New shape" descr="26971MEANInside"/>
          <p:cNvSpPr/>
          <p:nvPr/>
        </p:nvSpPr>
        <p:spPr>
          <a:xfrm>
            <a:off x="3623733" y="109663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3.76</a:t>
            </a:r>
          </a:p>
        </p:txBody>
      </p:sp>
      <p:sp>
        <p:nvSpPr>
          <p:cNvPr id="33" name="New shape" descr="26971: prevMean"/>
          <p:cNvSpPr/>
          <p:nvPr/>
        </p:nvSpPr>
        <p:spPr>
          <a:xfrm>
            <a:off x="4605867" y="997285"/>
            <a:ext cx="1077383" cy="516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3.71</a:t>
            </a:r>
          </a:p>
        </p:txBody>
      </p:sp>
      <p:sp>
        <p:nvSpPr>
          <p:cNvPr id="34" name="New shape" descr="26971: change"/>
          <p:cNvSpPr/>
          <p:nvPr/>
        </p:nvSpPr>
        <p:spPr>
          <a:xfrm>
            <a:off x="5683250" y="997285"/>
            <a:ext cx="1077383" cy="516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+0.05</a:t>
            </a:r>
          </a:p>
        </p:txBody>
      </p:sp>
      <p:sp>
        <p:nvSpPr>
          <p:cNvPr id="35" name="New shape" descr="26971SYS_MEAN"/>
          <p:cNvSpPr/>
          <p:nvPr/>
        </p:nvSpPr>
        <p:spPr>
          <a:xfrm>
            <a:off x="6760634" y="997285"/>
            <a:ext cx="1077383" cy="516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6" name="New shape" descr="26971SYS_MEANInside"/>
          <p:cNvSpPr/>
          <p:nvPr/>
        </p:nvSpPr>
        <p:spPr>
          <a:xfrm>
            <a:off x="6855884" y="109663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3.76</a:t>
            </a:r>
          </a:p>
        </p:txBody>
      </p:sp>
      <p:sp>
        <p:nvSpPr>
          <p:cNvPr id="37" name="New shape" descr="26971MEAN_PERRANK_W_HIGHER_ED"/>
          <p:cNvSpPr/>
          <p:nvPr/>
        </p:nvSpPr>
        <p:spPr>
          <a:xfrm>
            <a:off x="7838017" y="997285"/>
            <a:ext cx="1077383" cy="516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8" name="New shape"/>
          <p:cNvSpPr/>
          <p:nvPr/>
        </p:nvSpPr>
        <p:spPr>
          <a:xfrm>
            <a:off x="7838017" y="997285"/>
            <a:ext cx="538692" cy="516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65</a:t>
            </a:r>
          </a:p>
        </p:txBody>
      </p:sp>
      <p:graphicFrame>
        <p:nvGraphicFramePr>
          <p:cNvPr id="39" name="ChartObject" descr="mprChart"/>
          <p:cNvGraphicFramePr/>
          <p:nvPr/>
        </p:nvGraphicFramePr>
        <p:xfrm>
          <a:off x="8161232" y="1001385"/>
          <a:ext cx="754168" cy="508000"/>
        </p:xfrm>
        <a:graphic>
          <a:graphicData uri="http://schemas.openxmlformats.org/drawingml/2006/chart">
            <c:chart xmlns:c="http://schemas.openxmlformats.org/drawingml/2006/chart" r:id="rId2"/>
          </a:graphicData>
        </a:graphic>
      </p:graphicFrame>
      <p:sp>
        <p:nvSpPr>
          <p:cNvPr id="41" name="New shape"/>
          <p:cNvSpPr/>
          <p:nvPr/>
        </p:nvSpPr>
        <p:spPr>
          <a:xfrm>
            <a:off x="228600" y="1513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43" name="New shape" descr="26480"/>
          <p:cNvSpPr/>
          <p:nvPr/>
        </p:nvSpPr>
        <p:spPr>
          <a:xfrm>
            <a:off x="228600" y="1513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My supervisor creates an environment that is trusting and open.</a:t>
            </a:r>
          </a:p>
        </p:txBody>
      </p:sp>
      <p:sp>
        <p:nvSpPr>
          <p:cNvPr id="44" name="New shape" descr="26480: count"/>
          <p:cNvSpPr/>
          <p:nvPr/>
        </p:nvSpPr>
        <p:spPr>
          <a:xfrm>
            <a:off x="2451100" y="1513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535</a:t>
            </a:r>
          </a:p>
        </p:txBody>
      </p:sp>
      <p:sp>
        <p:nvSpPr>
          <p:cNvPr id="45" name="New shape" descr="26480MEAN"/>
          <p:cNvSpPr/>
          <p:nvPr/>
        </p:nvSpPr>
        <p:spPr>
          <a:xfrm>
            <a:off x="3528483" y="1513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6" name="New shape" descr="26480MEANInside"/>
          <p:cNvSpPr/>
          <p:nvPr/>
        </p:nvSpPr>
        <p:spPr>
          <a:xfrm>
            <a:off x="3623733" y="151348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4.00</a:t>
            </a:r>
          </a:p>
        </p:txBody>
      </p:sp>
      <p:sp>
        <p:nvSpPr>
          <p:cNvPr id="47" name="New shape" descr="26480: prevMean"/>
          <p:cNvSpPr/>
          <p:nvPr/>
        </p:nvSpPr>
        <p:spPr>
          <a:xfrm>
            <a:off x="4605867" y="1513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3.86</a:t>
            </a:r>
          </a:p>
        </p:txBody>
      </p:sp>
      <p:sp>
        <p:nvSpPr>
          <p:cNvPr id="48" name="New shape" descr="26480: change"/>
          <p:cNvSpPr/>
          <p:nvPr/>
        </p:nvSpPr>
        <p:spPr>
          <a:xfrm>
            <a:off x="5683250" y="1513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+0.14</a:t>
            </a:r>
          </a:p>
        </p:txBody>
      </p:sp>
      <p:sp>
        <p:nvSpPr>
          <p:cNvPr id="49" name="New shape" descr="26480SYS_MEAN"/>
          <p:cNvSpPr/>
          <p:nvPr/>
        </p:nvSpPr>
        <p:spPr>
          <a:xfrm>
            <a:off x="6760634" y="1513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0" name="New shape" descr="26480SYS_MEANInside"/>
          <p:cNvSpPr/>
          <p:nvPr/>
        </p:nvSpPr>
        <p:spPr>
          <a:xfrm>
            <a:off x="6855884" y="154523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4.00</a:t>
            </a:r>
          </a:p>
        </p:txBody>
      </p:sp>
      <p:sp>
        <p:nvSpPr>
          <p:cNvPr id="51" name="New shape" descr="26480MEAN_PERRANK_W_HIGHER_ED"/>
          <p:cNvSpPr/>
          <p:nvPr/>
        </p:nvSpPr>
        <p:spPr>
          <a:xfrm>
            <a:off x="7838017" y="1513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2" name="New shape"/>
          <p:cNvSpPr/>
          <p:nvPr/>
        </p:nvSpPr>
        <p:spPr>
          <a:xfrm>
            <a:off x="7838017" y="1513484"/>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64</a:t>
            </a:r>
          </a:p>
        </p:txBody>
      </p:sp>
      <p:graphicFrame>
        <p:nvGraphicFramePr>
          <p:cNvPr id="53" name="ChartObject" descr="mprChart"/>
          <p:cNvGraphicFramePr/>
          <p:nvPr/>
        </p:nvGraphicFramePr>
        <p:xfrm>
          <a:off x="8161232" y="1449984"/>
          <a:ext cx="754168" cy="508000"/>
        </p:xfrm>
        <a:graphic>
          <a:graphicData uri="http://schemas.openxmlformats.org/drawingml/2006/chart">
            <c:chart xmlns:c="http://schemas.openxmlformats.org/drawingml/2006/chart" r:id="rId3"/>
          </a:graphicData>
        </a:graphic>
      </p:graphicFrame>
      <p:sp>
        <p:nvSpPr>
          <p:cNvPr id="55" name="New shape"/>
          <p:cNvSpPr/>
          <p:nvPr/>
        </p:nvSpPr>
        <p:spPr>
          <a:xfrm>
            <a:off x="228600" y="1894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7" name="New shape" descr="137342"/>
          <p:cNvSpPr/>
          <p:nvPr/>
        </p:nvSpPr>
        <p:spPr>
          <a:xfrm>
            <a:off x="228600" y="1894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a:solidFill>
                  <a:srgbClr val="1A1A1A"/>
                </a:solidFill>
                <a:latin typeface="Arial" pitchFamily="34" charset="0"/>
              </a:rPr>
              <a:t>I feel like a valued member of my team.</a:t>
            </a:r>
          </a:p>
        </p:txBody>
      </p:sp>
      <p:sp>
        <p:nvSpPr>
          <p:cNvPr id="58" name="New shape" descr="137342: count"/>
          <p:cNvSpPr/>
          <p:nvPr/>
        </p:nvSpPr>
        <p:spPr>
          <a:xfrm>
            <a:off x="2451100" y="1894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540</a:t>
            </a:r>
          </a:p>
        </p:txBody>
      </p:sp>
      <p:sp>
        <p:nvSpPr>
          <p:cNvPr id="59" name="New shape" descr="137342MEAN"/>
          <p:cNvSpPr/>
          <p:nvPr/>
        </p:nvSpPr>
        <p:spPr>
          <a:xfrm>
            <a:off x="3528483" y="1894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0" name="New shape" descr="137342MEANInside"/>
          <p:cNvSpPr/>
          <p:nvPr/>
        </p:nvSpPr>
        <p:spPr>
          <a:xfrm>
            <a:off x="3623733" y="189448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3.94</a:t>
            </a:r>
          </a:p>
        </p:txBody>
      </p:sp>
      <p:sp>
        <p:nvSpPr>
          <p:cNvPr id="61" name="New shape" descr="137342: prevMean"/>
          <p:cNvSpPr/>
          <p:nvPr/>
        </p:nvSpPr>
        <p:spPr>
          <a:xfrm>
            <a:off x="4605867" y="1894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3.68</a:t>
            </a:r>
          </a:p>
        </p:txBody>
      </p:sp>
      <p:sp>
        <p:nvSpPr>
          <p:cNvPr id="62" name="New shape" descr="137342: change"/>
          <p:cNvSpPr/>
          <p:nvPr/>
        </p:nvSpPr>
        <p:spPr>
          <a:xfrm>
            <a:off x="5683250" y="1894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3" name="New shape" descr="cellArrow"/>
          <p:cNvSpPr/>
          <p:nvPr/>
        </p:nvSpPr>
        <p:spPr>
          <a:xfrm>
            <a:off x="5835650" y="1977034"/>
            <a:ext cx="152400" cy="152400"/>
          </a:xfrm>
          <a:prstGeom prst="triangle">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4" name="New shape"/>
          <p:cNvSpPr/>
          <p:nvPr/>
        </p:nvSpPr>
        <p:spPr>
          <a:xfrm>
            <a:off x="5899150" y="1894484"/>
            <a:ext cx="9249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400">
                <a:solidFill>
                  <a:srgbClr val="1A1A1A"/>
                </a:solidFill>
                <a:latin typeface="Arial" pitchFamily="34" charset="0"/>
              </a:rPr>
              <a:t>+0.26</a:t>
            </a:r>
          </a:p>
        </p:txBody>
      </p:sp>
      <p:sp>
        <p:nvSpPr>
          <p:cNvPr id="65" name="New shape" descr="137342SYS_MEAN"/>
          <p:cNvSpPr/>
          <p:nvPr/>
        </p:nvSpPr>
        <p:spPr>
          <a:xfrm>
            <a:off x="6760634" y="1894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6" name="New shape" descr="137342SYS_MEANInside"/>
          <p:cNvSpPr/>
          <p:nvPr/>
        </p:nvSpPr>
        <p:spPr>
          <a:xfrm>
            <a:off x="6855884" y="192623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3.94</a:t>
            </a:r>
          </a:p>
        </p:txBody>
      </p:sp>
      <p:sp>
        <p:nvSpPr>
          <p:cNvPr id="67" name="New shape" descr="137342MEAN_PERRANK_W_HIGHER_ED"/>
          <p:cNvSpPr/>
          <p:nvPr/>
        </p:nvSpPr>
        <p:spPr>
          <a:xfrm>
            <a:off x="7838017" y="1894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8" name="New shape"/>
          <p:cNvSpPr/>
          <p:nvPr/>
        </p:nvSpPr>
        <p:spPr>
          <a:xfrm>
            <a:off x="7838017" y="1894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70" name="New shape"/>
          <p:cNvSpPr/>
          <p:nvPr/>
        </p:nvSpPr>
        <p:spPr>
          <a:xfrm>
            <a:off x="228600" y="2275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72" name="New shape" descr="27106"/>
          <p:cNvSpPr/>
          <p:nvPr/>
        </p:nvSpPr>
        <p:spPr>
          <a:xfrm>
            <a:off x="228600" y="2275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My manager provides meaningful feedback to me.</a:t>
            </a:r>
          </a:p>
        </p:txBody>
      </p:sp>
      <p:sp>
        <p:nvSpPr>
          <p:cNvPr id="73" name="New shape" descr="27106: count"/>
          <p:cNvSpPr/>
          <p:nvPr/>
        </p:nvSpPr>
        <p:spPr>
          <a:xfrm>
            <a:off x="2451100" y="2275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533</a:t>
            </a:r>
          </a:p>
        </p:txBody>
      </p:sp>
      <p:sp>
        <p:nvSpPr>
          <p:cNvPr id="74" name="New shape" descr="27106MEAN"/>
          <p:cNvSpPr/>
          <p:nvPr/>
        </p:nvSpPr>
        <p:spPr>
          <a:xfrm>
            <a:off x="3528483" y="2275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5" name="New shape" descr="27106MEANInside"/>
          <p:cNvSpPr/>
          <p:nvPr/>
        </p:nvSpPr>
        <p:spPr>
          <a:xfrm>
            <a:off x="3623733" y="227548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3.70</a:t>
            </a:r>
          </a:p>
        </p:txBody>
      </p:sp>
      <p:sp>
        <p:nvSpPr>
          <p:cNvPr id="76" name="New shape" descr="27106: prevMean"/>
          <p:cNvSpPr/>
          <p:nvPr/>
        </p:nvSpPr>
        <p:spPr>
          <a:xfrm>
            <a:off x="4605867" y="2275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3.48</a:t>
            </a:r>
          </a:p>
        </p:txBody>
      </p:sp>
      <p:sp>
        <p:nvSpPr>
          <p:cNvPr id="77" name="New shape" descr="27106: change"/>
          <p:cNvSpPr/>
          <p:nvPr/>
        </p:nvSpPr>
        <p:spPr>
          <a:xfrm>
            <a:off x="5683250" y="2275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8" name="New shape" descr="cellArrow"/>
          <p:cNvSpPr/>
          <p:nvPr/>
        </p:nvSpPr>
        <p:spPr>
          <a:xfrm>
            <a:off x="5835650" y="2358034"/>
            <a:ext cx="152400" cy="152400"/>
          </a:xfrm>
          <a:prstGeom prst="triangle">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9" name="New shape"/>
          <p:cNvSpPr/>
          <p:nvPr/>
        </p:nvSpPr>
        <p:spPr>
          <a:xfrm>
            <a:off x="5899150" y="2275484"/>
            <a:ext cx="9249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400">
                <a:solidFill>
                  <a:srgbClr val="1A1A1A"/>
                </a:solidFill>
                <a:latin typeface="Arial" pitchFamily="34" charset="0"/>
              </a:rPr>
              <a:t>+0.22</a:t>
            </a:r>
          </a:p>
        </p:txBody>
      </p:sp>
      <p:sp>
        <p:nvSpPr>
          <p:cNvPr id="80" name="New shape" descr="27106SYS_MEAN"/>
          <p:cNvSpPr/>
          <p:nvPr/>
        </p:nvSpPr>
        <p:spPr>
          <a:xfrm>
            <a:off x="6760634" y="2275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81" name="New shape" descr="27106SYS_MEANInside"/>
          <p:cNvSpPr/>
          <p:nvPr/>
        </p:nvSpPr>
        <p:spPr>
          <a:xfrm>
            <a:off x="6855884" y="230723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3.70</a:t>
            </a:r>
          </a:p>
        </p:txBody>
      </p:sp>
      <p:sp>
        <p:nvSpPr>
          <p:cNvPr id="82" name="New shape" descr="27106MEAN_PERRANK_W_HIGHER_ED"/>
          <p:cNvSpPr/>
          <p:nvPr/>
        </p:nvSpPr>
        <p:spPr>
          <a:xfrm>
            <a:off x="7838017" y="2275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83" name="New shape"/>
          <p:cNvSpPr/>
          <p:nvPr/>
        </p:nvSpPr>
        <p:spPr>
          <a:xfrm>
            <a:off x="7838017" y="2275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85" name="New shape"/>
          <p:cNvSpPr/>
          <p:nvPr/>
        </p:nvSpPr>
        <p:spPr>
          <a:xfrm>
            <a:off x="228600" y="2656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87" name="New shape" descr="27168"/>
          <p:cNvSpPr/>
          <p:nvPr/>
        </p:nvSpPr>
        <p:spPr>
          <a:xfrm>
            <a:off x="228600" y="2656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I feel I am being constantly challenged to improve my level of performance.</a:t>
            </a:r>
          </a:p>
        </p:txBody>
      </p:sp>
      <p:sp>
        <p:nvSpPr>
          <p:cNvPr id="88" name="New shape" descr="27168: count"/>
          <p:cNvSpPr/>
          <p:nvPr/>
        </p:nvSpPr>
        <p:spPr>
          <a:xfrm>
            <a:off x="2451100" y="2656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525</a:t>
            </a:r>
          </a:p>
        </p:txBody>
      </p:sp>
      <p:sp>
        <p:nvSpPr>
          <p:cNvPr id="89" name="New shape" descr="27168MEAN"/>
          <p:cNvSpPr/>
          <p:nvPr/>
        </p:nvSpPr>
        <p:spPr>
          <a:xfrm>
            <a:off x="3528483" y="2656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0" name="New shape" descr="27168MEANInside"/>
          <p:cNvSpPr/>
          <p:nvPr/>
        </p:nvSpPr>
        <p:spPr>
          <a:xfrm>
            <a:off x="3623733" y="2656484"/>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3.48</a:t>
            </a:r>
          </a:p>
        </p:txBody>
      </p:sp>
      <p:sp>
        <p:nvSpPr>
          <p:cNvPr id="91" name="New shape" descr="27168: prevMean"/>
          <p:cNvSpPr/>
          <p:nvPr/>
        </p:nvSpPr>
        <p:spPr>
          <a:xfrm>
            <a:off x="4605867" y="2656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3.39</a:t>
            </a:r>
          </a:p>
        </p:txBody>
      </p:sp>
      <p:sp>
        <p:nvSpPr>
          <p:cNvPr id="92" name="New shape" descr="27168: change"/>
          <p:cNvSpPr/>
          <p:nvPr/>
        </p:nvSpPr>
        <p:spPr>
          <a:xfrm>
            <a:off x="5683250" y="2656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+0.09</a:t>
            </a:r>
          </a:p>
        </p:txBody>
      </p:sp>
      <p:sp>
        <p:nvSpPr>
          <p:cNvPr id="93" name="New shape" descr="27168SYS_MEAN"/>
          <p:cNvSpPr/>
          <p:nvPr/>
        </p:nvSpPr>
        <p:spPr>
          <a:xfrm>
            <a:off x="6760634" y="2656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4" name="New shape" descr="27168SYS_MEANInside"/>
          <p:cNvSpPr/>
          <p:nvPr/>
        </p:nvSpPr>
        <p:spPr>
          <a:xfrm>
            <a:off x="6855884" y="2688234"/>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3.48</a:t>
            </a:r>
          </a:p>
        </p:txBody>
      </p:sp>
      <p:sp>
        <p:nvSpPr>
          <p:cNvPr id="95" name="New shape" descr="27168MEAN_PERRANK_W_HIGHER_ED"/>
          <p:cNvSpPr/>
          <p:nvPr/>
        </p:nvSpPr>
        <p:spPr>
          <a:xfrm>
            <a:off x="7838017" y="2656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6" name="New shape"/>
          <p:cNvSpPr/>
          <p:nvPr/>
        </p:nvSpPr>
        <p:spPr>
          <a:xfrm>
            <a:off x="7838017" y="2656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98" name="New shape"/>
          <p:cNvSpPr/>
          <p:nvPr/>
        </p:nvSpPr>
        <p:spPr>
          <a:xfrm>
            <a:off x="228600" y="3037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00" name="New shape" descr="27050"/>
          <p:cNvSpPr/>
          <p:nvPr/>
        </p:nvSpPr>
        <p:spPr>
          <a:xfrm>
            <a:off x="228600" y="3037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My immediate supervisor keeps me informed about what is going on at my organization.</a:t>
            </a:r>
          </a:p>
        </p:txBody>
      </p:sp>
      <p:sp>
        <p:nvSpPr>
          <p:cNvPr id="101" name="New shape" descr="27050: count"/>
          <p:cNvSpPr/>
          <p:nvPr/>
        </p:nvSpPr>
        <p:spPr>
          <a:xfrm>
            <a:off x="2451100" y="3037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535</a:t>
            </a:r>
          </a:p>
        </p:txBody>
      </p:sp>
      <p:sp>
        <p:nvSpPr>
          <p:cNvPr id="102" name="New shape" descr="27050MEAN"/>
          <p:cNvSpPr/>
          <p:nvPr/>
        </p:nvSpPr>
        <p:spPr>
          <a:xfrm>
            <a:off x="3528483" y="3037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3" name="New shape" descr="27050MEANInside"/>
          <p:cNvSpPr/>
          <p:nvPr/>
        </p:nvSpPr>
        <p:spPr>
          <a:xfrm>
            <a:off x="3623733" y="303748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3.85</a:t>
            </a:r>
          </a:p>
        </p:txBody>
      </p:sp>
      <p:sp>
        <p:nvSpPr>
          <p:cNvPr id="104" name="New shape" descr="27050: prevMean"/>
          <p:cNvSpPr/>
          <p:nvPr/>
        </p:nvSpPr>
        <p:spPr>
          <a:xfrm>
            <a:off x="4605867" y="3037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3.62</a:t>
            </a:r>
          </a:p>
        </p:txBody>
      </p:sp>
      <p:sp>
        <p:nvSpPr>
          <p:cNvPr id="105" name="New shape" descr="27050: change"/>
          <p:cNvSpPr/>
          <p:nvPr/>
        </p:nvSpPr>
        <p:spPr>
          <a:xfrm>
            <a:off x="5683250" y="3037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6" name="New shape" descr="cellArrow"/>
          <p:cNvSpPr/>
          <p:nvPr/>
        </p:nvSpPr>
        <p:spPr>
          <a:xfrm>
            <a:off x="5835650" y="3120034"/>
            <a:ext cx="152400" cy="152400"/>
          </a:xfrm>
          <a:prstGeom prst="triangle">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7" name="New shape"/>
          <p:cNvSpPr/>
          <p:nvPr/>
        </p:nvSpPr>
        <p:spPr>
          <a:xfrm>
            <a:off x="5899150" y="3037484"/>
            <a:ext cx="9249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400">
                <a:solidFill>
                  <a:srgbClr val="1A1A1A"/>
                </a:solidFill>
                <a:latin typeface="Arial" pitchFamily="34" charset="0"/>
              </a:rPr>
              <a:t>+0.23</a:t>
            </a:r>
          </a:p>
        </p:txBody>
      </p:sp>
      <p:sp>
        <p:nvSpPr>
          <p:cNvPr id="108" name="New shape" descr="27050SYS_MEAN"/>
          <p:cNvSpPr/>
          <p:nvPr/>
        </p:nvSpPr>
        <p:spPr>
          <a:xfrm>
            <a:off x="6760634" y="3037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9" name="New shape" descr="27050SYS_MEANInside"/>
          <p:cNvSpPr/>
          <p:nvPr/>
        </p:nvSpPr>
        <p:spPr>
          <a:xfrm>
            <a:off x="6855884" y="306923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3.85</a:t>
            </a:r>
          </a:p>
        </p:txBody>
      </p:sp>
      <p:sp>
        <p:nvSpPr>
          <p:cNvPr id="110" name="New shape" descr="27050MEAN_PERRANK_W_HIGHER_ED"/>
          <p:cNvSpPr/>
          <p:nvPr/>
        </p:nvSpPr>
        <p:spPr>
          <a:xfrm>
            <a:off x="7838017" y="3037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11" name="New shape"/>
          <p:cNvSpPr/>
          <p:nvPr/>
        </p:nvSpPr>
        <p:spPr>
          <a:xfrm>
            <a:off x="7838017" y="3037484"/>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70</a:t>
            </a:r>
          </a:p>
        </p:txBody>
      </p:sp>
      <p:graphicFrame>
        <p:nvGraphicFramePr>
          <p:cNvPr id="112" name="ChartObject" descr="mprChart"/>
          <p:cNvGraphicFramePr/>
          <p:nvPr/>
        </p:nvGraphicFramePr>
        <p:xfrm>
          <a:off x="8161232" y="2973984"/>
          <a:ext cx="754168" cy="508000"/>
        </p:xfrm>
        <a:graphic>
          <a:graphicData uri="http://schemas.openxmlformats.org/drawingml/2006/chart">
            <c:chart xmlns:c="http://schemas.openxmlformats.org/drawingml/2006/chart" r:id="rId4"/>
          </a:graphicData>
        </a:graphic>
      </p:graphicFrame>
      <p:sp>
        <p:nvSpPr>
          <p:cNvPr id="114" name="New shape"/>
          <p:cNvSpPr/>
          <p:nvPr/>
        </p:nvSpPr>
        <p:spPr>
          <a:xfrm>
            <a:off x="228600" y="3418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16" name="New shape" descr="27085"/>
          <p:cNvSpPr/>
          <p:nvPr/>
        </p:nvSpPr>
        <p:spPr>
          <a:xfrm>
            <a:off x="228600" y="3418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I am clear on the performance standards on which I am evaluated.</a:t>
            </a:r>
          </a:p>
        </p:txBody>
      </p:sp>
      <p:sp>
        <p:nvSpPr>
          <p:cNvPr id="117" name="New shape" descr="27085: count"/>
          <p:cNvSpPr/>
          <p:nvPr/>
        </p:nvSpPr>
        <p:spPr>
          <a:xfrm>
            <a:off x="2451100" y="3418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532</a:t>
            </a:r>
          </a:p>
        </p:txBody>
      </p:sp>
      <p:sp>
        <p:nvSpPr>
          <p:cNvPr id="118" name="New shape" descr="27085MEAN"/>
          <p:cNvSpPr/>
          <p:nvPr/>
        </p:nvSpPr>
        <p:spPr>
          <a:xfrm>
            <a:off x="3528483" y="3418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19" name="New shape" descr="27085MEANInside"/>
          <p:cNvSpPr/>
          <p:nvPr/>
        </p:nvSpPr>
        <p:spPr>
          <a:xfrm>
            <a:off x="3623733" y="341848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3.67</a:t>
            </a:r>
          </a:p>
        </p:txBody>
      </p:sp>
      <p:sp>
        <p:nvSpPr>
          <p:cNvPr id="120" name="New shape" descr="27085: prevMean"/>
          <p:cNvSpPr/>
          <p:nvPr/>
        </p:nvSpPr>
        <p:spPr>
          <a:xfrm>
            <a:off x="4605867" y="3418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3.51</a:t>
            </a:r>
          </a:p>
        </p:txBody>
      </p:sp>
      <p:sp>
        <p:nvSpPr>
          <p:cNvPr id="121" name="New shape" descr="27085: change"/>
          <p:cNvSpPr/>
          <p:nvPr/>
        </p:nvSpPr>
        <p:spPr>
          <a:xfrm>
            <a:off x="5683250" y="3418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+0.16</a:t>
            </a:r>
          </a:p>
        </p:txBody>
      </p:sp>
      <p:sp>
        <p:nvSpPr>
          <p:cNvPr id="122" name="New shape" descr="27085SYS_MEAN"/>
          <p:cNvSpPr/>
          <p:nvPr/>
        </p:nvSpPr>
        <p:spPr>
          <a:xfrm>
            <a:off x="6760634" y="3418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3" name="New shape" descr="27085SYS_MEANInside"/>
          <p:cNvSpPr/>
          <p:nvPr/>
        </p:nvSpPr>
        <p:spPr>
          <a:xfrm>
            <a:off x="6855884" y="345023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3.67</a:t>
            </a:r>
          </a:p>
        </p:txBody>
      </p:sp>
      <p:sp>
        <p:nvSpPr>
          <p:cNvPr id="124" name="New shape" descr="27085MEAN_PERRANK_W_HIGHER_ED"/>
          <p:cNvSpPr/>
          <p:nvPr/>
        </p:nvSpPr>
        <p:spPr>
          <a:xfrm>
            <a:off x="7838017" y="3418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5" name="New shape"/>
          <p:cNvSpPr/>
          <p:nvPr/>
        </p:nvSpPr>
        <p:spPr>
          <a:xfrm>
            <a:off x="7838017" y="3418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127" name="New shape"/>
          <p:cNvSpPr/>
          <p:nvPr/>
        </p:nvSpPr>
        <p:spPr>
          <a:xfrm>
            <a:off x="228600" y="3799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29" name="New shape" descr="26875"/>
          <p:cNvSpPr/>
          <p:nvPr/>
        </p:nvSpPr>
        <p:spPr>
          <a:xfrm>
            <a:off x="228600" y="3799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People who perform better grow faster at my organization.</a:t>
            </a:r>
          </a:p>
        </p:txBody>
      </p:sp>
      <p:sp>
        <p:nvSpPr>
          <p:cNvPr id="130" name="New shape" descr="26875: count"/>
          <p:cNvSpPr/>
          <p:nvPr/>
        </p:nvSpPr>
        <p:spPr>
          <a:xfrm>
            <a:off x="2451100" y="3799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438</a:t>
            </a:r>
          </a:p>
        </p:txBody>
      </p:sp>
      <p:sp>
        <p:nvSpPr>
          <p:cNvPr id="131" name="New shape" descr="26875MEAN"/>
          <p:cNvSpPr/>
          <p:nvPr/>
        </p:nvSpPr>
        <p:spPr>
          <a:xfrm>
            <a:off x="3528483" y="3799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32" name="New shape" descr="26875MEANInside"/>
          <p:cNvSpPr/>
          <p:nvPr/>
        </p:nvSpPr>
        <p:spPr>
          <a:xfrm>
            <a:off x="3623733" y="3799484"/>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2.72</a:t>
            </a:r>
          </a:p>
        </p:txBody>
      </p:sp>
      <p:sp>
        <p:nvSpPr>
          <p:cNvPr id="133" name="New shape" descr="26875: prevMean"/>
          <p:cNvSpPr/>
          <p:nvPr/>
        </p:nvSpPr>
        <p:spPr>
          <a:xfrm>
            <a:off x="4605867" y="3799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2.66</a:t>
            </a:r>
          </a:p>
        </p:txBody>
      </p:sp>
      <p:sp>
        <p:nvSpPr>
          <p:cNvPr id="134" name="New shape" descr="26875: change"/>
          <p:cNvSpPr/>
          <p:nvPr/>
        </p:nvSpPr>
        <p:spPr>
          <a:xfrm>
            <a:off x="5683250" y="3799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+0.06</a:t>
            </a:r>
          </a:p>
        </p:txBody>
      </p:sp>
      <p:sp>
        <p:nvSpPr>
          <p:cNvPr id="135" name="New shape" descr="26875SYS_MEAN"/>
          <p:cNvSpPr/>
          <p:nvPr/>
        </p:nvSpPr>
        <p:spPr>
          <a:xfrm>
            <a:off x="6760634" y="3799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36" name="New shape" descr="26875SYS_MEANInside"/>
          <p:cNvSpPr/>
          <p:nvPr/>
        </p:nvSpPr>
        <p:spPr>
          <a:xfrm>
            <a:off x="6855884" y="3831234"/>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2.72</a:t>
            </a:r>
          </a:p>
        </p:txBody>
      </p:sp>
      <p:sp>
        <p:nvSpPr>
          <p:cNvPr id="137" name="New shape" descr="26875MEAN_PERRANK_W_HIGHER_ED"/>
          <p:cNvSpPr/>
          <p:nvPr/>
        </p:nvSpPr>
        <p:spPr>
          <a:xfrm>
            <a:off x="7838017" y="3799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38" name="New shape"/>
          <p:cNvSpPr/>
          <p:nvPr/>
        </p:nvSpPr>
        <p:spPr>
          <a:xfrm>
            <a:off x="7838017" y="3799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140" name="New shape"/>
          <p:cNvSpPr/>
          <p:nvPr/>
        </p:nvSpPr>
        <p:spPr>
          <a:xfrm>
            <a:off x="228600" y="4180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42" name="New shape" descr="177989"/>
          <p:cNvSpPr/>
          <p:nvPr/>
        </p:nvSpPr>
        <p:spPr>
          <a:xfrm>
            <a:off x="228600" y="4180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The training I have received helps me do my job better.</a:t>
            </a:r>
          </a:p>
        </p:txBody>
      </p:sp>
      <p:sp>
        <p:nvSpPr>
          <p:cNvPr id="143" name="New shape" descr="177989: count"/>
          <p:cNvSpPr/>
          <p:nvPr/>
        </p:nvSpPr>
        <p:spPr>
          <a:xfrm>
            <a:off x="2451100" y="4180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501</a:t>
            </a:r>
          </a:p>
        </p:txBody>
      </p:sp>
      <p:sp>
        <p:nvSpPr>
          <p:cNvPr id="144" name="New shape" descr="177989MEAN"/>
          <p:cNvSpPr/>
          <p:nvPr/>
        </p:nvSpPr>
        <p:spPr>
          <a:xfrm>
            <a:off x="3528483" y="4180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5" name="New shape" descr="177989MEANInside"/>
          <p:cNvSpPr/>
          <p:nvPr/>
        </p:nvSpPr>
        <p:spPr>
          <a:xfrm>
            <a:off x="3623733" y="4180484"/>
            <a:ext cx="886883" cy="317500"/>
          </a:xfrm>
          <a:prstGeom prst="rect">
            <a:avLst/>
          </a:prstGeom>
          <a:solidFill>
            <a:srgbClr val="BBBBBB"/>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3.43</a:t>
            </a:r>
          </a:p>
        </p:txBody>
      </p:sp>
      <p:sp>
        <p:nvSpPr>
          <p:cNvPr id="146" name="New shape" descr="177989: prevMean"/>
          <p:cNvSpPr/>
          <p:nvPr/>
        </p:nvSpPr>
        <p:spPr>
          <a:xfrm>
            <a:off x="4605867" y="4180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3.36</a:t>
            </a:r>
          </a:p>
        </p:txBody>
      </p:sp>
      <p:sp>
        <p:nvSpPr>
          <p:cNvPr id="147" name="New shape" descr="177989: change"/>
          <p:cNvSpPr/>
          <p:nvPr/>
        </p:nvSpPr>
        <p:spPr>
          <a:xfrm>
            <a:off x="5683250" y="4180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+0.07</a:t>
            </a:r>
          </a:p>
        </p:txBody>
      </p:sp>
      <p:sp>
        <p:nvSpPr>
          <p:cNvPr id="148" name="New shape" descr="177989SYS_MEAN"/>
          <p:cNvSpPr/>
          <p:nvPr/>
        </p:nvSpPr>
        <p:spPr>
          <a:xfrm>
            <a:off x="6760634" y="4180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9" name="New shape" descr="177989SYS_MEANInside"/>
          <p:cNvSpPr/>
          <p:nvPr/>
        </p:nvSpPr>
        <p:spPr>
          <a:xfrm>
            <a:off x="6855884" y="4212234"/>
            <a:ext cx="886883" cy="317500"/>
          </a:xfrm>
          <a:prstGeom prst="rect">
            <a:avLst/>
          </a:prstGeom>
          <a:solidFill>
            <a:srgbClr val="BBBBBB"/>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3.43</a:t>
            </a:r>
          </a:p>
        </p:txBody>
      </p:sp>
      <p:sp>
        <p:nvSpPr>
          <p:cNvPr id="150" name="New shape" descr="177989MEAN_PERRANK_W_HIGHER_ED"/>
          <p:cNvSpPr/>
          <p:nvPr/>
        </p:nvSpPr>
        <p:spPr>
          <a:xfrm>
            <a:off x="7838017" y="4180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51" name="New shape"/>
          <p:cNvSpPr/>
          <p:nvPr/>
        </p:nvSpPr>
        <p:spPr>
          <a:xfrm>
            <a:off x="7838017" y="4180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153" name="New shape"/>
          <p:cNvSpPr/>
          <p:nvPr/>
        </p:nvSpPr>
        <p:spPr>
          <a:xfrm>
            <a:off x="228600" y="4561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55" name="New shape" descr="27098"/>
          <p:cNvSpPr/>
          <p:nvPr/>
        </p:nvSpPr>
        <p:spPr>
          <a:xfrm>
            <a:off x="228600" y="4561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I believe that I have adequate opportunities for career advancement at my organization.</a:t>
            </a:r>
          </a:p>
        </p:txBody>
      </p:sp>
      <p:sp>
        <p:nvSpPr>
          <p:cNvPr id="156" name="New shape" descr="27098: count"/>
          <p:cNvSpPr/>
          <p:nvPr/>
        </p:nvSpPr>
        <p:spPr>
          <a:xfrm>
            <a:off x="2451100" y="4561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498</a:t>
            </a:r>
          </a:p>
        </p:txBody>
      </p:sp>
      <p:sp>
        <p:nvSpPr>
          <p:cNvPr id="157" name="New shape" descr="27098MEAN"/>
          <p:cNvSpPr/>
          <p:nvPr/>
        </p:nvSpPr>
        <p:spPr>
          <a:xfrm>
            <a:off x="3528483" y="4561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58" name="New shape" descr="27098MEANInside"/>
          <p:cNvSpPr/>
          <p:nvPr/>
        </p:nvSpPr>
        <p:spPr>
          <a:xfrm>
            <a:off x="3623733" y="4561484"/>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2.65</a:t>
            </a:r>
          </a:p>
        </p:txBody>
      </p:sp>
      <p:sp>
        <p:nvSpPr>
          <p:cNvPr id="159" name="New shape" descr="27098: prevMean"/>
          <p:cNvSpPr/>
          <p:nvPr/>
        </p:nvSpPr>
        <p:spPr>
          <a:xfrm>
            <a:off x="4605867" y="4561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2.65</a:t>
            </a:r>
          </a:p>
        </p:txBody>
      </p:sp>
      <p:sp>
        <p:nvSpPr>
          <p:cNvPr id="160" name="New shape" descr="27098: change"/>
          <p:cNvSpPr/>
          <p:nvPr/>
        </p:nvSpPr>
        <p:spPr>
          <a:xfrm>
            <a:off x="5683250" y="4561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+0.00</a:t>
            </a:r>
          </a:p>
        </p:txBody>
      </p:sp>
      <p:sp>
        <p:nvSpPr>
          <p:cNvPr id="161" name="New shape" descr="27098SYS_MEAN"/>
          <p:cNvSpPr/>
          <p:nvPr/>
        </p:nvSpPr>
        <p:spPr>
          <a:xfrm>
            <a:off x="6760634" y="4561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2" name="New shape" descr="27098SYS_MEANInside"/>
          <p:cNvSpPr/>
          <p:nvPr/>
        </p:nvSpPr>
        <p:spPr>
          <a:xfrm>
            <a:off x="6855884" y="4593234"/>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2.65</a:t>
            </a:r>
          </a:p>
        </p:txBody>
      </p:sp>
      <p:sp>
        <p:nvSpPr>
          <p:cNvPr id="163" name="New shape" descr="27098MEAN_PERRANK_W_HIGHER_ED"/>
          <p:cNvSpPr/>
          <p:nvPr/>
        </p:nvSpPr>
        <p:spPr>
          <a:xfrm>
            <a:off x="7838017" y="4561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4" name="New shape"/>
          <p:cNvSpPr/>
          <p:nvPr/>
        </p:nvSpPr>
        <p:spPr>
          <a:xfrm>
            <a:off x="7838017" y="4561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166" name="New shape"/>
          <p:cNvSpPr/>
          <p:nvPr/>
        </p:nvSpPr>
        <p:spPr>
          <a:xfrm>
            <a:off x="228600" y="4942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68" name="New shape" descr="224705"/>
          <p:cNvSpPr/>
          <p:nvPr/>
        </p:nvSpPr>
        <p:spPr>
          <a:xfrm>
            <a:off x="228600" y="4942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My manager actively encourages my personal and professional development.</a:t>
            </a:r>
          </a:p>
        </p:txBody>
      </p:sp>
      <p:sp>
        <p:nvSpPr>
          <p:cNvPr id="169" name="New shape" descr="224705: count"/>
          <p:cNvSpPr/>
          <p:nvPr/>
        </p:nvSpPr>
        <p:spPr>
          <a:xfrm>
            <a:off x="2451100" y="4942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526</a:t>
            </a:r>
          </a:p>
        </p:txBody>
      </p:sp>
      <p:sp>
        <p:nvSpPr>
          <p:cNvPr id="170" name="New shape" descr="224705MEAN"/>
          <p:cNvSpPr/>
          <p:nvPr/>
        </p:nvSpPr>
        <p:spPr>
          <a:xfrm>
            <a:off x="3528483" y="4942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71" name="New shape" descr="224705MEANInside"/>
          <p:cNvSpPr/>
          <p:nvPr/>
        </p:nvSpPr>
        <p:spPr>
          <a:xfrm>
            <a:off x="3623733" y="4942484"/>
            <a:ext cx="886883" cy="317500"/>
          </a:xfrm>
          <a:prstGeom prst="rect">
            <a:avLst/>
          </a:prstGeom>
          <a:solidFill>
            <a:srgbClr val="BBBBBB"/>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3.59</a:t>
            </a:r>
          </a:p>
        </p:txBody>
      </p:sp>
      <p:sp>
        <p:nvSpPr>
          <p:cNvPr id="172" name="New shape" descr="224705: prevMean"/>
          <p:cNvSpPr/>
          <p:nvPr/>
        </p:nvSpPr>
        <p:spPr>
          <a:xfrm>
            <a:off x="4605867" y="4942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3.48</a:t>
            </a:r>
          </a:p>
        </p:txBody>
      </p:sp>
      <p:sp>
        <p:nvSpPr>
          <p:cNvPr id="173" name="New shape" descr="224705: change"/>
          <p:cNvSpPr/>
          <p:nvPr/>
        </p:nvSpPr>
        <p:spPr>
          <a:xfrm>
            <a:off x="5683250" y="4942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+0.11</a:t>
            </a:r>
          </a:p>
        </p:txBody>
      </p:sp>
      <p:sp>
        <p:nvSpPr>
          <p:cNvPr id="174" name="New shape" descr="224705SYS_MEAN"/>
          <p:cNvSpPr/>
          <p:nvPr/>
        </p:nvSpPr>
        <p:spPr>
          <a:xfrm>
            <a:off x="6760634" y="4942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75" name="New shape" descr="224705SYS_MEANInside"/>
          <p:cNvSpPr/>
          <p:nvPr/>
        </p:nvSpPr>
        <p:spPr>
          <a:xfrm>
            <a:off x="6855884" y="4974234"/>
            <a:ext cx="886883" cy="317500"/>
          </a:xfrm>
          <a:prstGeom prst="rect">
            <a:avLst/>
          </a:prstGeom>
          <a:solidFill>
            <a:srgbClr val="BBBBBB"/>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3.59</a:t>
            </a:r>
          </a:p>
        </p:txBody>
      </p:sp>
      <p:sp>
        <p:nvSpPr>
          <p:cNvPr id="176" name="New shape" descr="224705MEAN_PERRANK_W_HIGHER_ED"/>
          <p:cNvSpPr/>
          <p:nvPr/>
        </p:nvSpPr>
        <p:spPr>
          <a:xfrm>
            <a:off x="7838017" y="4942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77" name="New shape"/>
          <p:cNvSpPr/>
          <p:nvPr/>
        </p:nvSpPr>
        <p:spPr>
          <a:xfrm>
            <a:off x="7838017" y="4942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179" name="New shape"/>
          <p:cNvSpPr/>
          <p:nvPr/>
        </p:nvSpPr>
        <p:spPr>
          <a:xfrm>
            <a:off x="228600" y="5323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81" name="New shape" descr="27063"/>
          <p:cNvSpPr/>
          <p:nvPr/>
        </p:nvSpPr>
        <p:spPr>
          <a:xfrm>
            <a:off x="228600" y="5323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My institution cares about my overall wellbeing.</a:t>
            </a:r>
          </a:p>
        </p:txBody>
      </p:sp>
      <p:sp>
        <p:nvSpPr>
          <p:cNvPr id="182" name="New shape" descr="27063: count"/>
          <p:cNvSpPr/>
          <p:nvPr/>
        </p:nvSpPr>
        <p:spPr>
          <a:xfrm>
            <a:off x="2451100" y="5323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530</a:t>
            </a:r>
          </a:p>
        </p:txBody>
      </p:sp>
      <p:sp>
        <p:nvSpPr>
          <p:cNvPr id="183" name="New shape" descr="27063MEAN"/>
          <p:cNvSpPr/>
          <p:nvPr/>
        </p:nvSpPr>
        <p:spPr>
          <a:xfrm>
            <a:off x="3528483" y="5323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4" name="New shape" descr="27063MEANInside"/>
          <p:cNvSpPr/>
          <p:nvPr/>
        </p:nvSpPr>
        <p:spPr>
          <a:xfrm>
            <a:off x="3623733" y="5323484"/>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3.23</a:t>
            </a:r>
          </a:p>
        </p:txBody>
      </p:sp>
      <p:sp>
        <p:nvSpPr>
          <p:cNvPr id="185" name="New shape" descr="27063: prevMean"/>
          <p:cNvSpPr/>
          <p:nvPr/>
        </p:nvSpPr>
        <p:spPr>
          <a:xfrm>
            <a:off x="4605867" y="5323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186" name="New shape" descr="27063: change"/>
          <p:cNvSpPr/>
          <p:nvPr/>
        </p:nvSpPr>
        <p:spPr>
          <a:xfrm>
            <a:off x="5683250" y="5323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187" name="New shape" descr="27063SYS_MEAN"/>
          <p:cNvSpPr/>
          <p:nvPr/>
        </p:nvSpPr>
        <p:spPr>
          <a:xfrm>
            <a:off x="6760634" y="5323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8" name="New shape" descr="27063SYS_MEANInside"/>
          <p:cNvSpPr/>
          <p:nvPr/>
        </p:nvSpPr>
        <p:spPr>
          <a:xfrm>
            <a:off x="6855884" y="5355234"/>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3.23</a:t>
            </a:r>
          </a:p>
        </p:txBody>
      </p:sp>
      <p:sp>
        <p:nvSpPr>
          <p:cNvPr id="189" name="New shape" descr="27063MEAN_PERRANK_W_HIGHER_ED"/>
          <p:cNvSpPr/>
          <p:nvPr/>
        </p:nvSpPr>
        <p:spPr>
          <a:xfrm>
            <a:off x="7838017" y="5323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90" name="New shape"/>
          <p:cNvSpPr/>
          <p:nvPr/>
        </p:nvSpPr>
        <p:spPr>
          <a:xfrm>
            <a:off x="7838017" y="5323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192" name="New shape"/>
          <p:cNvSpPr/>
          <p:nvPr/>
        </p:nvSpPr>
        <p:spPr>
          <a:xfrm>
            <a:off x="228600" y="570448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94" name="New shape" descr="26431"/>
          <p:cNvSpPr/>
          <p:nvPr/>
        </p:nvSpPr>
        <p:spPr>
          <a:xfrm>
            <a:off x="228600" y="570448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My supervisor is an active supporter of the changes that affect our workgroup.</a:t>
            </a:r>
          </a:p>
        </p:txBody>
      </p:sp>
      <p:sp>
        <p:nvSpPr>
          <p:cNvPr id="195" name="New shape" descr="26431: count"/>
          <p:cNvSpPr/>
          <p:nvPr/>
        </p:nvSpPr>
        <p:spPr>
          <a:xfrm>
            <a:off x="2451100" y="5704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489</a:t>
            </a:r>
          </a:p>
        </p:txBody>
      </p:sp>
      <p:sp>
        <p:nvSpPr>
          <p:cNvPr id="196" name="New shape" descr="26431MEAN"/>
          <p:cNvSpPr/>
          <p:nvPr/>
        </p:nvSpPr>
        <p:spPr>
          <a:xfrm>
            <a:off x="3528483" y="5704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97" name="New shape" descr="26431MEANInside"/>
          <p:cNvSpPr/>
          <p:nvPr/>
        </p:nvSpPr>
        <p:spPr>
          <a:xfrm>
            <a:off x="3623733" y="570448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3.91</a:t>
            </a:r>
          </a:p>
        </p:txBody>
      </p:sp>
      <p:sp>
        <p:nvSpPr>
          <p:cNvPr id="198" name="New shape" descr="26431: prevMean"/>
          <p:cNvSpPr/>
          <p:nvPr/>
        </p:nvSpPr>
        <p:spPr>
          <a:xfrm>
            <a:off x="4605867" y="5704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199" name="New shape" descr="26431: change"/>
          <p:cNvSpPr/>
          <p:nvPr/>
        </p:nvSpPr>
        <p:spPr>
          <a:xfrm>
            <a:off x="5683250" y="570448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200" name="New shape" descr="26431SYS_MEAN"/>
          <p:cNvSpPr/>
          <p:nvPr/>
        </p:nvSpPr>
        <p:spPr>
          <a:xfrm>
            <a:off x="6760634" y="5704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01" name="New shape" descr="26431SYS_MEANInside"/>
          <p:cNvSpPr/>
          <p:nvPr/>
        </p:nvSpPr>
        <p:spPr>
          <a:xfrm>
            <a:off x="6855884" y="573623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3.91</a:t>
            </a:r>
          </a:p>
        </p:txBody>
      </p:sp>
      <p:sp>
        <p:nvSpPr>
          <p:cNvPr id="202" name="New shape" descr="26431MEAN_PERRANK_W_HIGHER_ED"/>
          <p:cNvSpPr/>
          <p:nvPr/>
        </p:nvSpPr>
        <p:spPr>
          <a:xfrm>
            <a:off x="7838017" y="570448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03" name="New shape"/>
          <p:cNvSpPr/>
          <p:nvPr/>
        </p:nvSpPr>
        <p:spPr>
          <a:xfrm>
            <a:off x="7838017" y="5704484"/>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46</a:t>
            </a:r>
          </a:p>
        </p:txBody>
      </p:sp>
      <p:graphicFrame>
        <p:nvGraphicFramePr>
          <p:cNvPr id="204" name="ChartObject" descr="mprChart"/>
          <p:cNvGraphicFramePr/>
          <p:nvPr/>
        </p:nvGraphicFramePr>
        <p:xfrm>
          <a:off x="8161232" y="5640984"/>
          <a:ext cx="754168" cy="508000"/>
        </p:xfrm>
        <a:graphic>
          <a:graphicData uri="http://schemas.openxmlformats.org/drawingml/2006/chart">
            <c:chart xmlns:c="http://schemas.openxmlformats.org/drawingml/2006/chart" r:id="rId5"/>
          </a:graphicData>
        </a:graphic>
      </p:graphicFrame>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12</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Arial" pitchFamily="34" charset="0"/>
              </a:rPr>
              <a:t>Custom Questions</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Percentile Rank in Gallup Overall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&gt;= 90th Percentile</a:t>
            </a:r>
          </a:p>
        </p:txBody>
      </p:sp>
      <p:sp>
        <p:nvSpPr>
          <p:cNvPr id="19" name="New shape" descr="freqDistFooter"/>
          <p:cNvSpPr/>
          <p:nvPr/>
        </p:nvSpPr>
        <p:spPr>
          <a:xfrm>
            <a:off x="0" y="59690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	Respondents can select multiple responses for multi-select questions.</a:t>
            </a:r>
          </a:p>
        </p:txBody>
      </p:sp>
      <p:sp>
        <p:nvSpPr>
          <p:cNvPr id="20" name="New shape" descr="Questions"/>
          <p:cNvSpPr/>
          <p:nvPr/>
        </p:nvSpPr>
        <p:spPr>
          <a:xfrm>
            <a:off x="228600" y="61501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21" name="New shape" descr="Total N"/>
          <p:cNvSpPr/>
          <p:nvPr/>
        </p:nvSpPr>
        <p:spPr>
          <a:xfrm>
            <a:off x="2451100"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22" name="New shape" descr="Current Mean"/>
          <p:cNvSpPr/>
          <p:nvPr/>
        </p:nvSpPr>
        <p:spPr>
          <a:xfrm>
            <a:off x="3528483"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23" name="New shape" descr="Last Mean"/>
          <p:cNvSpPr/>
          <p:nvPr/>
        </p:nvSpPr>
        <p:spPr>
          <a:xfrm>
            <a:off x="4605867"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Last Mean</a:t>
            </a:r>
          </a:p>
        </p:txBody>
      </p:sp>
      <p:sp>
        <p:nvSpPr>
          <p:cNvPr id="24" name="New shape" descr="Change"/>
          <p:cNvSpPr/>
          <p:nvPr/>
        </p:nvSpPr>
        <p:spPr>
          <a:xfrm>
            <a:off x="5683250"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Change</a:t>
            </a:r>
          </a:p>
        </p:txBody>
      </p:sp>
      <p:sp>
        <p:nvSpPr>
          <p:cNvPr id="25" name="New shape" descr="Company Overall Current Mean"/>
          <p:cNvSpPr/>
          <p:nvPr/>
        </p:nvSpPr>
        <p:spPr>
          <a:xfrm>
            <a:off x="6760634"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Company Overall Current Mean</a:t>
            </a:r>
          </a:p>
        </p:txBody>
      </p:sp>
      <p:sp>
        <p:nvSpPr>
          <p:cNvPr id="26" name="New shape" descr="Mean Percentile Rank - Industry - Education - Postsecondary/Higher Education"/>
          <p:cNvSpPr/>
          <p:nvPr/>
        </p:nvSpPr>
        <p:spPr>
          <a:xfrm>
            <a:off x="7838017"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lnSpcReduction="10000"/>
          </a:bodyPr>
          <a:lstStyle/>
          <a:p>
            <a:pPr algn="ctr"/>
            <a:r>
              <a:rPr sz="900">
                <a:solidFill>
                  <a:srgbClr val="666666"/>
                </a:solidFill>
                <a:latin typeface="Arial" pitchFamily="34" charset="0"/>
              </a:rPr>
              <a:t>Mean Percentile Rank - Industry - Education - Postsecondary/Higher Education</a:t>
            </a:r>
          </a:p>
        </p:txBody>
      </p:sp>
      <p:sp>
        <p:nvSpPr>
          <p:cNvPr id="27" name="New shape"/>
          <p:cNvSpPr/>
          <p:nvPr/>
        </p:nvSpPr>
        <p:spPr>
          <a:xfrm>
            <a:off x="228600" y="996015"/>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29" name="New shape" descr="168366"/>
          <p:cNvSpPr/>
          <p:nvPr/>
        </p:nvSpPr>
        <p:spPr>
          <a:xfrm>
            <a:off x="228600" y="997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I have enough time to complete everything I need to do at work.</a:t>
            </a:r>
          </a:p>
        </p:txBody>
      </p:sp>
      <p:sp>
        <p:nvSpPr>
          <p:cNvPr id="30" name="New shape" descr="168366: count"/>
          <p:cNvSpPr/>
          <p:nvPr/>
        </p:nvSpPr>
        <p:spPr>
          <a:xfrm>
            <a:off x="2451100"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537</a:t>
            </a:r>
          </a:p>
        </p:txBody>
      </p:sp>
      <p:sp>
        <p:nvSpPr>
          <p:cNvPr id="31" name="New shape" descr="168366MEAN"/>
          <p:cNvSpPr/>
          <p:nvPr/>
        </p:nvSpPr>
        <p:spPr>
          <a:xfrm>
            <a:off x="3528483"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2" name="New shape" descr="168366MEANInside"/>
          <p:cNvSpPr/>
          <p:nvPr/>
        </p:nvSpPr>
        <p:spPr>
          <a:xfrm>
            <a:off x="3623733" y="997285"/>
            <a:ext cx="886883" cy="317500"/>
          </a:xfrm>
          <a:prstGeom prst="rect">
            <a:avLst/>
          </a:prstGeom>
          <a:solidFill>
            <a:srgbClr val="BBBBBB"/>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2.89</a:t>
            </a:r>
          </a:p>
        </p:txBody>
      </p:sp>
      <p:sp>
        <p:nvSpPr>
          <p:cNvPr id="33" name="New shape" descr="168366: prevMean"/>
          <p:cNvSpPr/>
          <p:nvPr/>
        </p:nvSpPr>
        <p:spPr>
          <a:xfrm>
            <a:off x="4605867"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34" name="New shape" descr="168366: change"/>
          <p:cNvSpPr/>
          <p:nvPr/>
        </p:nvSpPr>
        <p:spPr>
          <a:xfrm>
            <a:off x="5683250"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35" name="New shape" descr="168366SYS_MEAN"/>
          <p:cNvSpPr/>
          <p:nvPr/>
        </p:nvSpPr>
        <p:spPr>
          <a:xfrm>
            <a:off x="6760634" y="997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6" name="New shape" descr="168366SYS_MEANInside"/>
          <p:cNvSpPr/>
          <p:nvPr/>
        </p:nvSpPr>
        <p:spPr>
          <a:xfrm>
            <a:off x="6855884" y="1029035"/>
            <a:ext cx="886883" cy="317500"/>
          </a:xfrm>
          <a:prstGeom prst="rect">
            <a:avLst/>
          </a:prstGeom>
          <a:solidFill>
            <a:srgbClr val="BBBBBB"/>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2.89</a:t>
            </a:r>
          </a:p>
        </p:txBody>
      </p:sp>
      <p:sp>
        <p:nvSpPr>
          <p:cNvPr id="37" name="New shape" descr="168366MEAN_PERRANK_W_HIGHER_ED"/>
          <p:cNvSpPr/>
          <p:nvPr/>
        </p:nvSpPr>
        <p:spPr>
          <a:xfrm>
            <a:off x="7838017" y="997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8" name="New shape"/>
          <p:cNvSpPr/>
          <p:nvPr/>
        </p:nvSpPr>
        <p:spPr>
          <a:xfrm>
            <a:off x="7838017" y="997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40" name="New shape"/>
          <p:cNvSpPr/>
          <p:nvPr/>
        </p:nvSpPr>
        <p:spPr>
          <a:xfrm>
            <a:off x="228600" y="1378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42" name="New shape" descr="26477"/>
          <p:cNvSpPr/>
          <p:nvPr/>
        </p:nvSpPr>
        <p:spPr>
          <a:xfrm>
            <a:off x="228600" y="1378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I am able to maintain a healthy balance between work and personal commitments.</a:t>
            </a:r>
          </a:p>
        </p:txBody>
      </p:sp>
      <p:sp>
        <p:nvSpPr>
          <p:cNvPr id="43" name="New shape" descr="26477: count"/>
          <p:cNvSpPr/>
          <p:nvPr/>
        </p:nvSpPr>
        <p:spPr>
          <a:xfrm>
            <a:off x="2451100"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541</a:t>
            </a:r>
          </a:p>
        </p:txBody>
      </p:sp>
      <p:sp>
        <p:nvSpPr>
          <p:cNvPr id="44" name="New shape" descr="26477MEAN"/>
          <p:cNvSpPr/>
          <p:nvPr/>
        </p:nvSpPr>
        <p:spPr>
          <a:xfrm>
            <a:off x="3528483"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5" name="New shape" descr="26477MEANInside"/>
          <p:cNvSpPr/>
          <p:nvPr/>
        </p:nvSpPr>
        <p:spPr>
          <a:xfrm>
            <a:off x="3623733" y="137828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3.06</a:t>
            </a:r>
          </a:p>
        </p:txBody>
      </p:sp>
      <p:sp>
        <p:nvSpPr>
          <p:cNvPr id="46" name="New shape" descr="26477: prevMean"/>
          <p:cNvSpPr/>
          <p:nvPr/>
        </p:nvSpPr>
        <p:spPr>
          <a:xfrm>
            <a:off x="4605867"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47" name="New shape" descr="26477: change"/>
          <p:cNvSpPr/>
          <p:nvPr/>
        </p:nvSpPr>
        <p:spPr>
          <a:xfrm>
            <a:off x="5683250"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48" name="New shape" descr="26477SYS_MEAN"/>
          <p:cNvSpPr/>
          <p:nvPr/>
        </p:nvSpPr>
        <p:spPr>
          <a:xfrm>
            <a:off x="6760634" y="1378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9" name="New shape" descr="26477SYS_MEANInside"/>
          <p:cNvSpPr/>
          <p:nvPr/>
        </p:nvSpPr>
        <p:spPr>
          <a:xfrm>
            <a:off x="6855884" y="141003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3.06</a:t>
            </a:r>
          </a:p>
        </p:txBody>
      </p:sp>
      <p:sp>
        <p:nvSpPr>
          <p:cNvPr id="50" name="New shape" descr="26477MEAN_PERRANK_W_HIGHER_ED"/>
          <p:cNvSpPr/>
          <p:nvPr/>
        </p:nvSpPr>
        <p:spPr>
          <a:xfrm>
            <a:off x="7838017" y="1378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1" name="New shape"/>
          <p:cNvSpPr/>
          <p:nvPr/>
        </p:nvSpPr>
        <p:spPr>
          <a:xfrm>
            <a:off x="7838017" y="1378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13</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Georgia"/>
              </a:rPr>
              <a:t>Custom Questions</a:t>
            </a:r>
          </a:p>
        </p:txBody>
      </p:sp>
      <p:sp>
        <p:nvSpPr>
          <p:cNvPr id="8" name="New shape"/>
          <p:cNvSpPr/>
          <p:nvPr/>
        </p:nvSpPr>
        <p:spPr>
          <a:xfrm>
            <a:off x="228600" y="615015"/>
            <a:ext cx="8759051"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0" name="New shape" descr="161955: dropdownQuestion"/>
          <p:cNvSpPr/>
          <p:nvPr/>
        </p:nvSpPr>
        <p:spPr>
          <a:xfrm>
            <a:off x="228600" y="615015"/>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l"/>
            <a:r>
              <a:rPr sz="800">
                <a:solidFill>
                  <a:srgbClr val="1A1A1A"/>
                </a:solidFill>
                <a:latin typeface="Arial" pitchFamily="34" charset="0"/>
              </a:rPr>
              <a:t>Please imagine a ladder with steps numbered from zero at the bottom to ten at the top. The top of the ladder represents the best possible life for you and the bottom of the ladder represents the worst possible life for you. On which step of the ladder would you say you personally feel you stand at this time?</a:t>
            </a:r>
          </a:p>
        </p:txBody>
      </p:sp>
      <p:sp>
        <p:nvSpPr>
          <p:cNvPr id="11" name="New shape" descr="161955: ttlRespondents"/>
          <p:cNvSpPr/>
          <p:nvPr/>
        </p:nvSpPr>
        <p:spPr>
          <a:xfrm>
            <a:off x="228600" y="1077631"/>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12" name="New shape" descr="161955: ttlRespondentsVALUE"/>
          <p:cNvSpPr/>
          <p:nvPr/>
        </p:nvSpPr>
        <p:spPr>
          <a:xfrm>
            <a:off x="228600" y="1336970"/>
            <a:ext cx="2925526"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544</a:t>
            </a:r>
          </a:p>
        </p:txBody>
      </p:sp>
      <p:sp>
        <p:nvSpPr>
          <p:cNvPr id="13" name="New shape" descr="161955: dropdownttl"/>
          <p:cNvSpPr/>
          <p:nvPr/>
        </p:nvSpPr>
        <p:spPr>
          <a:xfrm>
            <a:off x="3154126" y="1077631"/>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ANSWER BREAKDOWN</a:t>
            </a:r>
          </a:p>
        </p:txBody>
      </p:sp>
      <p:graphicFrame>
        <p:nvGraphicFramePr>
          <p:cNvPr id="14" name="ChartObject" descr="161955: dropdownBar"/>
          <p:cNvGraphicFramePr/>
          <p:nvPr/>
        </p:nvGraphicFramePr>
        <p:xfrm>
          <a:off x="3154126" y="1336970"/>
          <a:ext cx="5839367" cy="5080000"/>
        </p:xfrm>
        <a:graphic>
          <a:graphicData uri="http://schemas.openxmlformats.org/drawingml/2006/chart">
            <c:chart xmlns:c="http://schemas.openxmlformats.org/drawingml/2006/chart" r:id="rId2"/>
          </a:graphicData>
        </a:graphic>
      </p:graphicFrame>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14</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Georgia"/>
              </a:rPr>
              <a:t>Custom Questions</a:t>
            </a:r>
          </a:p>
        </p:txBody>
      </p:sp>
      <p:sp>
        <p:nvSpPr>
          <p:cNvPr id="8" name="New shape"/>
          <p:cNvSpPr/>
          <p:nvPr/>
        </p:nvSpPr>
        <p:spPr>
          <a:xfrm>
            <a:off x="228600" y="615015"/>
            <a:ext cx="8759051"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0" name="New shape" descr="161955: dropdownQuestion"/>
          <p:cNvSpPr/>
          <p:nvPr/>
        </p:nvSpPr>
        <p:spPr>
          <a:xfrm>
            <a:off x="228600" y="615015"/>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l"/>
            <a:r>
              <a:rPr sz="800">
                <a:solidFill>
                  <a:srgbClr val="1A1A1A"/>
                </a:solidFill>
                <a:latin typeface="Arial" pitchFamily="34" charset="0"/>
              </a:rPr>
              <a:t>Please imagine a ladder with steps numbered from zero at the bottom to ten at the top. The top of the ladder represents the best possible life for you and the bottom of the ladder represents the worst possible life for you. On which step of the ladder would you say you personally feel you stand at this time?</a:t>
            </a:r>
          </a:p>
        </p:txBody>
      </p:sp>
      <p:sp>
        <p:nvSpPr>
          <p:cNvPr id="11" name="New shape" descr="161955: ttlRespondents"/>
          <p:cNvSpPr/>
          <p:nvPr/>
        </p:nvSpPr>
        <p:spPr>
          <a:xfrm>
            <a:off x="228600" y="1077631"/>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12" name="New shape" descr="161955: ttlRespondentsVALUE"/>
          <p:cNvSpPr/>
          <p:nvPr/>
        </p:nvSpPr>
        <p:spPr>
          <a:xfrm>
            <a:off x="228600" y="1336970"/>
            <a:ext cx="2925526"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544</a:t>
            </a:r>
          </a:p>
        </p:txBody>
      </p:sp>
      <p:sp>
        <p:nvSpPr>
          <p:cNvPr id="13" name="New shape" descr="161955: dropdownttl"/>
          <p:cNvSpPr/>
          <p:nvPr/>
        </p:nvSpPr>
        <p:spPr>
          <a:xfrm>
            <a:off x="3154126" y="1077631"/>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ANSWER BREAKDOWN</a:t>
            </a:r>
          </a:p>
        </p:txBody>
      </p:sp>
      <p:graphicFrame>
        <p:nvGraphicFramePr>
          <p:cNvPr id="14" name="ChartObject" descr="161955: dropdownBar"/>
          <p:cNvGraphicFramePr/>
          <p:nvPr/>
        </p:nvGraphicFramePr>
        <p:xfrm>
          <a:off x="3154126" y="1336970"/>
          <a:ext cx="5839367" cy="2540000"/>
        </p:xfrm>
        <a:graphic>
          <a:graphicData uri="http://schemas.openxmlformats.org/drawingml/2006/chart">
            <c:chart xmlns:c="http://schemas.openxmlformats.org/drawingml/2006/chart" r:id="rId2"/>
          </a:graphicData>
        </a:graphic>
      </p:graphicFrame>
      <p:sp>
        <p:nvSpPr>
          <p:cNvPr id="15" name="New shape"/>
          <p:cNvSpPr/>
          <p:nvPr/>
        </p:nvSpPr>
        <p:spPr>
          <a:xfrm>
            <a:off x="228600" y="3876970"/>
            <a:ext cx="8759051"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7" name="New shape" descr="120385: dropdownQuestion"/>
          <p:cNvSpPr/>
          <p:nvPr/>
        </p:nvSpPr>
        <p:spPr>
          <a:xfrm>
            <a:off x="228600" y="3876970"/>
            <a:ext cx="8759051"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l"/>
            <a:r>
              <a:rPr sz="800">
                <a:solidFill>
                  <a:srgbClr val="1A1A1A"/>
                </a:solidFill>
                <a:latin typeface="Arial" pitchFamily="34" charset="0"/>
              </a:rPr>
              <a:t>On which step do you think you will stand about five years from now?</a:t>
            </a:r>
          </a:p>
        </p:txBody>
      </p:sp>
      <p:sp>
        <p:nvSpPr>
          <p:cNvPr id="18" name="New shape" descr="120385: ttlRespondents"/>
          <p:cNvSpPr/>
          <p:nvPr/>
        </p:nvSpPr>
        <p:spPr>
          <a:xfrm>
            <a:off x="228600" y="4217543"/>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19" name="New shape" descr="120385: ttlRespondentsVALUE"/>
          <p:cNvSpPr/>
          <p:nvPr/>
        </p:nvSpPr>
        <p:spPr>
          <a:xfrm>
            <a:off x="228600" y="4476882"/>
            <a:ext cx="2925526"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542</a:t>
            </a:r>
          </a:p>
        </p:txBody>
      </p:sp>
      <p:sp>
        <p:nvSpPr>
          <p:cNvPr id="20" name="New shape" descr="120385: dropdownttl"/>
          <p:cNvSpPr/>
          <p:nvPr/>
        </p:nvSpPr>
        <p:spPr>
          <a:xfrm>
            <a:off x="3154126" y="4217543"/>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ANSWER BREAKDOWN</a:t>
            </a:r>
          </a:p>
        </p:txBody>
      </p:sp>
      <p:graphicFrame>
        <p:nvGraphicFramePr>
          <p:cNvPr id="21" name="ChartObject" descr="120385: dropdownBar"/>
          <p:cNvGraphicFramePr/>
          <p:nvPr/>
        </p:nvGraphicFramePr>
        <p:xfrm>
          <a:off x="3154126" y="4476883"/>
          <a:ext cx="5839367" cy="1905000"/>
        </p:xfrm>
        <a:graphic>
          <a:graphicData uri="http://schemas.openxmlformats.org/drawingml/2006/chart">
            <c:chart xmlns:c="http://schemas.openxmlformats.org/drawingml/2006/chart" r:id="rId3"/>
          </a:graphicData>
        </a:graphic>
      </p:graphicFrame>
    </p:spTree>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15</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Georgia"/>
              </a:rPr>
              <a:t>Custom Questions</a:t>
            </a:r>
          </a:p>
        </p:txBody>
      </p:sp>
      <p:sp>
        <p:nvSpPr>
          <p:cNvPr id="8" name="New shape"/>
          <p:cNvSpPr/>
          <p:nvPr/>
        </p:nvSpPr>
        <p:spPr>
          <a:xfrm>
            <a:off x="228600" y="615015"/>
            <a:ext cx="8759051"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0" name="New shape" descr="120385: dropdownQuestion"/>
          <p:cNvSpPr/>
          <p:nvPr/>
        </p:nvSpPr>
        <p:spPr>
          <a:xfrm>
            <a:off x="228600" y="615015"/>
            <a:ext cx="8759051"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l"/>
            <a:r>
              <a:rPr sz="800">
                <a:solidFill>
                  <a:srgbClr val="1A1A1A"/>
                </a:solidFill>
                <a:latin typeface="Arial" pitchFamily="34" charset="0"/>
              </a:rPr>
              <a:t>On which step do you think you will stand about five years from now?</a:t>
            </a:r>
          </a:p>
        </p:txBody>
      </p:sp>
      <p:sp>
        <p:nvSpPr>
          <p:cNvPr id="11" name="New shape" descr="120385: ttlRespondents"/>
          <p:cNvSpPr/>
          <p:nvPr/>
        </p:nvSpPr>
        <p:spPr>
          <a:xfrm>
            <a:off x="228600" y="955589"/>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12" name="New shape" descr="120385: ttlRespondentsVALUE"/>
          <p:cNvSpPr/>
          <p:nvPr/>
        </p:nvSpPr>
        <p:spPr>
          <a:xfrm>
            <a:off x="228600" y="1214928"/>
            <a:ext cx="2925526"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542</a:t>
            </a:r>
          </a:p>
        </p:txBody>
      </p:sp>
      <p:sp>
        <p:nvSpPr>
          <p:cNvPr id="13" name="New shape" descr="120385: dropdownttl"/>
          <p:cNvSpPr/>
          <p:nvPr/>
        </p:nvSpPr>
        <p:spPr>
          <a:xfrm>
            <a:off x="3154126" y="955589"/>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ANSWER BREAKDOWN</a:t>
            </a:r>
          </a:p>
        </p:txBody>
      </p:sp>
      <p:graphicFrame>
        <p:nvGraphicFramePr>
          <p:cNvPr id="14" name="ChartObject" descr="120385: dropdownBar"/>
          <p:cNvGraphicFramePr/>
          <p:nvPr/>
        </p:nvGraphicFramePr>
        <p:xfrm>
          <a:off x="3154126" y="1214928"/>
          <a:ext cx="5839367" cy="5080000"/>
        </p:xfrm>
        <a:graphic>
          <a:graphicData uri="http://schemas.openxmlformats.org/drawingml/2006/chart">
            <c:chart xmlns:c="http://schemas.openxmlformats.org/drawingml/2006/chart" r:id="rId2"/>
          </a:graphicData>
        </a:graphic>
      </p:graphicFrame>
    </p:spTree>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16</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Georgia"/>
              </a:rPr>
              <a:t>Custom Questions</a:t>
            </a:r>
          </a:p>
        </p:txBody>
      </p:sp>
      <p:sp>
        <p:nvSpPr>
          <p:cNvPr id="8" name="New shape"/>
          <p:cNvSpPr/>
          <p:nvPr/>
        </p:nvSpPr>
        <p:spPr>
          <a:xfrm>
            <a:off x="228600" y="615015"/>
            <a:ext cx="8759051"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0" name="New shape" descr="120385: dropdownQuestion"/>
          <p:cNvSpPr/>
          <p:nvPr/>
        </p:nvSpPr>
        <p:spPr>
          <a:xfrm>
            <a:off x="228600" y="615015"/>
            <a:ext cx="8759051"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l"/>
            <a:r>
              <a:rPr sz="800">
                <a:solidFill>
                  <a:srgbClr val="1A1A1A"/>
                </a:solidFill>
                <a:latin typeface="Arial" pitchFamily="34" charset="0"/>
              </a:rPr>
              <a:t>On which step do you think you will stand about five years from now?</a:t>
            </a:r>
          </a:p>
        </p:txBody>
      </p:sp>
      <p:sp>
        <p:nvSpPr>
          <p:cNvPr id="11" name="New shape" descr="120385: ttlRespondents"/>
          <p:cNvSpPr/>
          <p:nvPr/>
        </p:nvSpPr>
        <p:spPr>
          <a:xfrm>
            <a:off x="228600" y="955589"/>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12" name="New shape" descr="120385: ttlRespondentsVALUE"/>
          <p:cNvSpPr/>
          <p:nvPr/>
        </p:nvSpPr>
        <p:spPr>
          <a:xfrm>
            <a:off x="228600" y="1214928"/>
            <a:ext cx="2925526"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542</a:t>
            </a:r>
          </a:p>
        </p:txBody>
      </p:sp>
      <p:sp>
        <p:nvSpPr>
          <p:cNvPr id="13" name="New shape" descr="120385: dropdownttl"/>
          <p:cNvSpPr/>
          <p:nvPr/>
        </p:nvSpPr>
        <p:spPr>
          <a:xfrm>
            <a:off x="3154126" y="955589"/>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ANSWER BREAKDOWN</a:t>
            </a:r>
          </a:p>
        </p:txBody>
      </p:sp>
      <p:graphicFrame>
        <p:nvGraphicFramePr>
          <p:cNvPr id="14" name="ChartObject" descr="120385: dropdownBar"/>
          <p:cNvGraphicFramePr/>
          <p:nvPr/>
        </p:nvGraphicFramePr>
        <p:xfrm>
          <a:off x="3154126" y="1214928"/>
          <a:ext cx="5839367" cy="635000"/>
        </p:xfrm>
        <a:graphic>
          <a:graphicData uri="http://schemas.openxmlformats.org/drawingml/2006/chart">
            <c:chart xmlns:c="http://schemas.openxmlformats.org/drawingml/2006/chart" r:id="rId2"/>
          </a:graphicData>
        </a:graphic>
      </p:graphicFrame>
      <p:sp>
        <p:nvSpPr>
          <p:cNvPr id="15" name="New shape"/>
          <p:cNvSpPr/>
          <p:nvPr/>
        </p:nvSpPr>
        <p:spPr>
          <a:xfrm>
            <a:off x="228600" y="1849928"/>
            <a:ext cx="8759051"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7" name="New shape" descr="226865: dropdownQuestion"/>
          <p:cNvSpPr/>
          <p:nvPr/>
        </p:nvSpPr>
        <p:spPr>
          <a:xfrm>
            <a:off x="228600" y="1849928"/>
            <a:ext cx="8759051"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l"/>
            <a:r>
              <a:rPr sz="800">
                <a:solidFill>
                  <a:srgbClr val="1A1A1A"/>
                </a:solidFill>
                <a:latin typeface="Arial" pitchFamily="34" charset="0"/>
              </a:rPr>
              <a:t>I would recommend Simmons University to friends and family as a good place to work.</a:t>
            </a:r>
          </a:p>
        </p:txBody>
      </p:sp>
      <p:sp>
        <p:nvSpPr>
          <p:cNvPr id="18" name="New shape" descr="226865: ttlRespondents"/>
          <p:cNvSpPr/>
          <p:nvPr/>
        </p:nvSpPr>
        <p:spPr>
          <a:xfrm>
            <a:off x="228600" y="2190502"/>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19" name="New shape" descr="226865: ttlRespondentsVALUE"/>
          <p:cNvSpPr/>
          <p:nvPr/>
        </p:nvSpPr>
        <p:spPr>
          <a:xfrm>
            <a:off x="228600" y="2449841"/>
            <a:ext cx="2925526"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542</a:t>
            </a:r>
          </a:p>
        </p:txBody>
      </p:sp>
      <p:sp>
        <p:nvSpPr>
          <p:cNvPr id="20" name="New shape" descr="226865: dropdownttl"/>
          <p:cNvSpPr/>
          <p:nvPr/>
        </p:nvSpPr>
        <p:spPr>
          <a:xfrm>
            <a:off x="3154126" y="2190502"/>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ANSWER BREAKDOWN</a:t>
            </a:r>
          </a:p>
        </p:txBody>
      </p:sp>
      <p:graphicFrame>
        <p:nvGraphicFramePr>
          <p:cNvPr id="21" name="ChartObject" descr="226865: dropdownBar"/>
          <p:cNvGraphicFramePr/>
          <p:nvPr/>
        </p:nvGraphicFramePr>
        <p:xfrm>
          <a:off x="3154126" y="2449840"/>
          <a:ext cx="5839367" cy="3810000"/>
        </p:xfrm>
        <a:graphic>
          <a:graphicData uri="http://schemas.openxmlformats.org/drawingml/2006/chart">
            <c:chart xmlns:c="http://schemas.openxmlformats.org/drawingml/2006/chart" r:id="rId3"/>
          </a:graphicData>
        </a:graphic>
      </p:graphicFrame>
    </p:spTree>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17</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Georgia"/>
              </a:rPr>
              <a:t>Custom Questions</a:t>
            </a:r>
          </a:p>
        </p:txBody>
      </p:sp>
      <p:sp>
        <p:nvSpPr>
          <p:cNvPr id="8" name="New shape"/>
          <p:cNvSpPr/>
          <p:nvPr/>
        </p:nvSpPr>
        <p:spPr>
          <a:xfrm>
            <a:off x="228600" y="615015"/>
            <a:ext cx="8759051"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0" name="New shape" descr="226865: dropdownQuestion"/>
          <p:cNvSpPr/>
          <p:nvPr/>
        </p:nvSpPr>
        <p:spPr>
          <a:xfrm>
            <a:off x="228600" y="615015"/>
            <a:ext cx="8759051"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l"/>
            <a:r>
              <a:rPr sz="800">
                <a:solidFill>
                  <a:srgbClr val="1A1A1A"/>
                </a:solidFill>
                <a:latin typeface="Arial" pitchFamily="34" charset="0"/>
              </a:rPr>
              <a:t>I would recommend Simmons University to friends and family as a good place to work.</a:t>
            </a:r>
          </a:p>
        </p:txBody>
      </p:sp>
      <p:sp>
        <p:nvSpPr>
          <p:cNvPr id="11" name="New shape" descr="226865: ttlRespondents"/>
          <p:cNvSpPr/>
          <p:nvPr/>
        </p:nvSpPr>
        <p:spPr>
          <a:xfrm>
            <a:off x="228600" y="955589"/>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12" name="New shape" descr="226865: ttlRespondentsVALUE"/>
          <p:cNvSpPr/>
          <p:nvPr/>
        </p:nvSpPr>
        <p:spPr>
          <a:xfrm>
            <a:off x="228600" y="1214928"/>
            <a:ext cx="2925526"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542</a:t>
            </a:r>
          </a:p>
        </p:txBody>
      </p:sp>
      <p:sp>
        <p:nvSpPr>
          <p:cNvPr id="13" name="New shape" descr="226865: dropdownttl"/>
          <p:cNvSpPr/>
          <p:nvPr/>
        </p:nvSpPr>
        <p:spPr>
          <a:xfrm>
            <a:off x="3154126" y="955589"/>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ANSWER BREAKDOWN</a:t>
            </a:r>
          </a:p>
        </p:txBody>
      </p:sp>
      <p:graphicFrame>
        <p:nvGraphicFramePr>
          <p:cNvPr id="14" name="ChartObject" descr="226865: dropdownBar"/>
          <p:cNvGraphicFramePr/>
          <p:nvPr/>
        </p:nvGraphicFramePr>
        <p:xfrm>
          <a:off x="3154126" y="1214928"/>
          <a:ext cx="5839367" cy="3175000"/>
        </p:xfrm>
        <a:graphic>
          <a:graphicData uri="http://schemas.openxmlformats.org/drawingml/2006/chart">
            <c:chart xmlns:c="http://schemas.openxmlformats.org/drawingml/2006/chart" r:id="rId2"/>
          </a:graphicData>
        </a:graphic>
      </p:graphicFrame>
      <p:sp>
        <p:nvSpPr>
          <p:cNvPr id="15" name="New shape"/>
          <p:cNvSpPr/>
          <p:nvPr/>
        </p:nvSpPr>
        <p:spPr>
          <a:xfrm>
            <a:off x="228600" y="4389928"/>
            <a:ext cx="8759051"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7" name="New shape" descr="168364: dropdownQuestion"/>
          <p:cNvSpPr/>
          <p:nvPr/>
        </p:nvSpPr>
        <p:spPr>
          <a:xfrm>
            <a:off x="228600" y="4389928"/>
            <a:ext cx="8759051"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l"/>
            <a:r>
              <a:rPr sz="800">
                <a:solidFill>
                  <a:srgbClr val="1A1A1A"/>
                </a:solidFill>
                <a:latin typeface="Arial" pitchFamily="34" charset="0"/>
              </a:rPr>
              <a:t>How often do you feel burned out at work?</a:t>
            </a:r>
          </a:p>
        </p:txBody>
      </p:sp>
      <p:sp>
        <p:nvSpPr>
          <p:cNvPr id="18" name="New shape" descr="168364: ttlRespondents"/>
          <p:cNvSpPr/>
          <p:nvPr/>
        </p:nvSpPr>
        <p:spPr>
          <a:xfrm>
            <a:off x="228600" y="4730502"/>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19" name="New shape" descr="168364: ttlRespondentsVALUE"/>
          <p:cNvSpPr/>
          <p:nvPr/>
        </p:nvSpPr>
        <p:spPr>
          <a:xfrm>
            <a:off x="228600" y="4989841"/>
            <a:ext cx="2925526"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533</a:t>
            </a:r>
          </a:p>
        </p:txBody>
      </p:sp>
      <p:sp>
        <p:nvSpPr>
          <p:cNvPr id="20" name="New shape" descr="168364: dropdownttl"/>
          <p:cNvSpPr/>
          <p:nvPr/>
        </p:nvSpPr>
        <p:spPr>
          <a:xfrm>
            <a:off x="3154126" y="4730502"/>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ANSWER BREAKDOWN</a:t>
            </a:r>
          </a:p>
        </p:txBody>
      </p:sp>
      <p:graphicFrame>
        <p:nvGraphicFramePr>
          <p:cNvPr id="21" name="ChartObject" descr="168364: dropdownBar"/>
          <p:cNvGraphicFramePr/>
          <p:nvPr/>
        </p:nvGraphicFramePr>
        <p:xfrm>
          <a:off x="3154126" y="4989841"/>
          <a:ext cx="5839367" cy="1270000"/>
        </p:xfrm>
        <a:graphic>
          <a:graphicData uri="http://schemas.openxmlformats.org/drawingml/2006/chart">
            <c:chart xmlns:c="http://schemas.openxmlformats.org/drawingml/2006/chart" r:id="rId3"/>
          </a:graphicData>
        </a:graphic>
      </p:graphicFrame>
    </p:spTree>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18</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Georgia"/>
              </a:rPr>
              <a:t>Custom Questions</a:t>
            </a:r>
          </a:p>
        </p:txBody>
      </p:sp>
      <p:sp>
        <p:nvSpPr>
          <p:cNvPr id="8" name="New shape"/>
          <p:cNvSpPr/>
          <p:nvPr/>
        </p:nvSpPr>
        <p:spPr>
          <a:xfrm>
            <a:off x="228600" y="615015"/>
            <a:ext cx="8759051"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0" name="New shape" descr="168364: dropdownQuestion"/>
          <p:cNvSpPr/>
          <p:nvPr/>
        </p:nvSpPr>
        <p:spPr>
          <a:xfrm>
            <a:off x="228600" y="615015"/>
            <a:ext cx="8759051"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l"/>
            <a:r>
              <a:rPr sz="800">
                <a:solidFill>
                  <a:srgbClr val="1A1A1A"/>
                </a:solidFill>
                <a:latin typeface="Arial" pitchFamily="34" charset="0"/>
              </a:rPr>
              <a:t>How often do you feel burned out at work?</a:t>
            </a:r>
          </a:p>
        </p:txBody>
      </p:sp>
      <p:sp>
        <p:nvSpPr>
          <p:cNvPr id="11" name="New shape" descr="168364: ttlRespondents"/>
          <p:cNvSpPr/>
          <p:nvPr/>
        </p:nvSpPr>
        <p:spPr>
          <a:xfrm>
            <a:off x="228600" y="955589"/>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12" name="New shape" descr="168364: ttlRespondentsVALUE"/>
          <p:cNvSpPr/>
          <p:nvPr/>
        </p:nvSpPr>
        <p:spPr>
          <a:xfrm>
            <a:off x="228600" y="1214928"/>
            <a:ext cx="2925526"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533</a:t>
            </a:r>
          </a:p>
        </p:txBody>
      </p:sp>
      <p:sp>
        <p:nvSpPr>
          <p:cNvPr id="13" name="New shape" descr="168364: dropdownttl"/>
          <p:cNvSpPr/>
          <p:nvPr/>
        </p:nvSpPr>
        <p:spPr>
          <a:xfrm>
            <a:off x="3154126" y="955589"/>
            <a:ext cx="2922603"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ANSWER BREAKDOWN</a:t>
            </a:r>
          </a:p>
        </p:txBody>
      </p:sp>
      <p:graphicFrame>
        <p:nvGraphicFramePr>
          <p:cNvPr id="14" name="ChartObject" descr="168364: dropdownBar"/>
          <p:cNvGraphicFramePr/>
          <p:nvPr/>
        </p:nvGraphicFramePr>
        <p:xfrm>
          <a:off x="3154126" y="1214928"/>
          <a:ext cx="5839367" cy="2540000"/>
        </p:xfrm>
        <a:graphic>
          <a:graphicData uri="http://schemas.openxmlformats.org/drawingml/2006/chart">
            <c:chart xmlns:c="http://schemas.openxmlformats.org/drawingml/2006/chart" r:id="rId2"/>
          </a:graphicData>
        </a:graphic>
      </p:graphicFrame>
    </p:spTree>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19</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Georgia"/>
              </a:rPr>
              <a:t>Custom Questions</a:t>
            </a:r>
          </a:p>
        </p:txBody>
      </p:sp>
      <p:sp>
        <p:nvSpPr>
          <p:cNvPr id="8" name="New shape" descr="csvNote"/>
          <p:cNvSpPr/>
          <p:nvPr/>
        </p:nvSpPr>
        <p:spPr>
          <a:xfrm>
            <a:off x="0" y="6184900"/>
            <a:ext cx="914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20000"/>
          </a:bodyPr>
          <a:lstStyle/>
          <a:p>
            <a:pPr algn="ctr"/>
            <a:r>
              <a:rPr sz="1400">
                <a:solidFill>
                  <a:srgbClr val="A9ABAC"/>
                </a:solidFill>
                <a:latin typeface="Arial" pitchFamily="34" charset="0"/>
              </a:rPr>
              <a:t>Your responses are available in a .csv file. Please log on to my.gallup.com to download your full list of responses.</a:t>
            </a:r>
          </a:p>
        </p:txBody>
      </p:sp>
      <p:sp>
        <p:nvSpPr>
          <p:cNvPr id="9" name="New shape" descr="Questions"/>
          <p:cNvSpPr/>
          <p:nvPr/>
        </p:nvSpPr>
        <p:spPr>
          <a:xfrm>
            <a:off x="228600" y="61501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10" name="New shape" descr="Total N"/>
          <p:cNvSpPr/>
          <p:nvPr/>
        </p:nvSpPr>
        <p:spPr>
          <a:xfrm>
            <a:off x="2451100" y="615015"/>
            <a:ext cx="12928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11" name="New shape" descr="Positive"/>
          <p:cNvSpPr/>
          <p:nvPr/>
        </p:nvSpPr>
        <p:spPr>
          <a:xfrm>
            <a:off x="3743960" y="615015"/>
            <a:ext cx="12928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Positive</a:t>
            </a:r>
          </a:p>
        </p:txBody>
      </p:sp>
      <p:sp>
        <p:nvSpPr>
          <p:cNvPr id="12" name="New shape" descr="Negative"/>
          <p:cNvSpPr/>
          <p:nvPr/>
        </p:nvSpPr>
        <p:spPr>
          <a:xfrm>
            <a:off x="5036820" y="615015"/>
            <a:ext cx="12928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Negative</a:t>
            </a:r>
          </a:p>
        </p:txBody>
      </p:sp>
      <p:sp>
        <p:nvSpPr>
          <p:cNvPr id="13" name="New shape" descr="Neutral"/>
          <p:cNvSpPr/>
          <p:nvPr/>
        </p:nvSpPr>
        <p:spPr>
          <a:xfrm>
            <a:off x="6329680" y="615015"/>
            <a:ext cx="12928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Neutral</a:t>
            </a:r>
          </a:p>
        </p:txBody>
      </p:sp>
      <p:sp>
        <p:nvSpPr>
          <p:cNvPr id="14" name="New shape" descr="Mixed"/>
          <p:cNvSpPr/>
          <p:nvPr/>
        </p:nvSpPr>
        <p:spPr>
          <a:xfrm>
            <a:off x="7622540" y="615015"/>
            <a:ext cx="12928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Mixed</a:t>
            </a:r>
          </a:p>
        </p:txBody>
      </p:sp>
      <p:sp>
        <p:nvSpPr>
          <p:cNvPr id="15" name="New shape"/>
          <p:cNvSpPr/>
          <p:nvPr/>
        </p:nvSpPr>
        <p:spPr>
          <a:xfrm>
            <a:off x="228600" y="996015"/>
            <a:ext cx="8686799"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7" name="New shape" descr="1420844"/>
          <p:cNvSpPr/>
          <p:nvPr/>
        </p:nvSpPr>
        <p:spPr>
          <a:xfrm>
            <a:off x="228600" y="997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What can Simmons do to more effectively support you?</a:t>
            </a:r>
          </a:p>
        </p:txBody>
      </p:sp>
      <p:sp>
        <p:nvSpPr>
          <p:cNvPr id="18" name="New shape" descr="1420844: count"/>
          <p:cNvSpPr/>
          <p:nvPr/>
        </p:nvSpPr>
        <p:spPr>
          <a:xfrm>
            <a:off x="2451100" y="997285"/>
            <a:ext cx="12928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318</a:t>
            </a:r>
          </a:p>
        </p:txBody>
      </p:sp>
      <p:sp>
        <p:nvSpPr>
          <p:cNvPr id="19" name="New shape" descr="1420844pos"/>
          <p:cNvSpPr/>
          <p:nvPr/>
        </p:nvSpPr>
        <p:spPr>
          <a:xfrm>
            <a:off x="3743960" y="997285"/>
            <a:ext cx="12928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0" name="New shape" descr="1420844posInside"/>
          <p:cNvSpPr/>
          <p:nvPr/>
        </p:nvSpPr>
        <p:spPr>
          <a:xfrm>
            <a:off x="3839210" y="997285"/>
            <a:ext cx="1102360" cy="317500"/>
          </a:xfrm>
          <a:prstGeom prst="rect">
            <a:avLst/>
          </a:prstGeom>
          <a:solidFill>
            <a:srgbClr val="61C250"/>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26%</a:t>
            </a:r>
          </a:p>
        </p:txBody>
      </p:sp>
      <p:sp>
        <p:nvSpPr>
          <p:cNvPr id="21" name="New shape" descr="1420844neg"/>
          <p:cNvSpPr/>
          <p:nvPr/>
        </p:nvSpPr>
        <p:spPr>
          <a:xfrm>
            <a:off x="5036820" y="997285"/>
            <a:ext cx="12928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2" name="New shape" descr="1420844negInside"/>
          <p:cNvSpPr/>
          <p:nvPr/>
        </p:nvSpPr>
        <p:spPr>
          <a:xfrm>
            <a:off x="5132070" y="997285"/>
            <a:ext cx="1102360"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30%</a:t>
            </a:r>
          </a:p>
        </p:txBody>
      </p:sp>
      <p:sp>
        <p:nvSpPr>
          <p:cNvPr id="23" name="New shape" descr="1420844nue"/>
          <p:cNvSpPr/>
          <p:nvPr/>
        </p:nvSpPr>
        <p:spPr>
          <a:xfrm>
            <a:off x="6329680" y="997285"/>
            <a:ext cx="12928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4" name="New shape" descr="1420844nueInside"/>
          <p:cNvSpPr/>
          <p:nvPr/>
        </p:nvSpPr>
        <p:spPr>
          <a:xfrm>
            <a:off x="6424930" y="997285"/>
            <a:ext cx="1102360"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42%</a:t>
            </a:r>
          </a:p>
        </p:txBody>
      </p:sp>
      <p:sp>
        <p:nvSpPr>
          <p:cNvPr id="25" name="New shape" descr="1420844mix"/>
          <p:cNvSpPr/>
          <p:nvPr/>
        </p:nvSpPr>
        <p:spPr>
          <a:xfrm>
            <a:off x="7622540" y="997285"/>
            <a:ext cx="12928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6" name="New shape" descr="1420844mixInside"/>
          <p:cNvSpPr/>
          <p:nvPr/>
        </p:nvSpPr>
        <p:spPr>
          <a:xfrm>
            <a:off x="7717790" y="997285"/>
            <a:ext cx="1102360" cy="317500"/>
          </a:xfrm>
          <a:prstGeom prst="rect">
            <a:avLst/>
          </a:prstGeom>
          <a:solidFill>
            <a:srgbClr val="BBBBBB"/>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2</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Q¹² Mean</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Percentile Rank in Gallup Overall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The Gallup Q¹² score represents the average, combined score of the 12 elements that measure employee engagement.  Each element has consistently been linked to better business outcomes.</a:t>
            </a:r>
          </a:p>
        </p:txBody>
      </p:sp>
      <p:sp>
        <p:nvSpPr>
          <p:cNvPr id="20" name="New shape" descr="ttlRespondents"/>
          <p:cNvSpPr/>
          <p:nvPr/>
        </p:nvSpPr>
        <p:spPr>
          <a:xfrm>
            <a:off x="457200"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1878341"/>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545</a:t>
            </a:r>
          </a:p>
        </p:txBody>
      </p:sp>
      <p:sp>
        <p:nvSpPr>
          <p:cNvPr id="22" name="New shape" descr="mprMeasure"/>
          <p:cNvSpPr/>
          <p:nvPr/>
        </p:nvSpPr>
        <p:spPr>
          <a:xfrm>
            <a:off x="457200" y="2508764"/>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MEAN PERCENTILE RANK</a:t>
            </a:r>
          </a:p>
        </p:txBody>
      </p:sp>
      <p:sp>
        <p:nvSpPr>
          <p:cNvPr id="23" name="New shape" descr="mprMeasureValue"/>
          <p:cNvSpPr/>
          <p:nvPr/>
        </p:nvSpPr>
        <p:spPr>
          <a:xfrm>
            <a:off x="457200" y="2768103"/>
            <a:ext cx="598909"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27</a:t>
            </a:r>
          </a:p>
        </p:txBody>
      </p:sp>
      <p:graphicFrame>
        <p:nvGraphicFramePr>
          <p:cNvPr id="24" name="ChartObject" descr="mprChart"/>
          <p:cNvGraphicFramePr/>
          <p:nvPr/>
        </p:nvGraphicFramePr>
        <p:xfrm>
          <a:off x="865609" y="2768103"/>
          <a:ext cx="2247342" cy="503423"/>
        </p:xfrm>
        <a:graphic>
          <a:graphicData uri="http://schemas.openxmlformats.org/drawingml/2006/chart">
            <c:chart xmlns:c="http://schemas.openxmlformats.org/drawingml/2006/chart" r:id="rId2"/>
          </a:graphicData>
        </a:graphic>
      </p:graphicFrame>
      <p:sp>
        <p:nvSpPr>
          <p:cNvPr id="25" name="New shape" descr="db"/>
          <p:cNvSpPr/>
          <p:nvPr/>
        </p:nvSpPr>
        <p:spPr>
          <a:xfrm>
            <a:off x="457200" y="3271526"/>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Database: Gallup Overall</a:t>
            </a:r>
          </a:p>
        </p:txBody>
      </p:sp>
      <p:sp>
        <p:nvSpPr>
          <p:cNvPr id="26" name="New shape" descr="spdDial"/>
          <p:cNvSpPr/>
          <p:nvPr/>
        </p:nvSpPr>
        <p:spPr>
          <a:xfrm>
            <a:off x="3303451"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ENGAGEMENT MEAN</a:t>
            </a:r>
          </a:p>
        </p:txBody>
      </p:sp>
      <p:graphicFrame>
        <p:nvGraphicFramePr>
          <p:cNvPr id="27" name="ChartObject" descr="spdDialValue"/>
          <p:cNvGraphicFramePr/>
          <p:nvPr/>
        </p:nvGraphicFramePr>
        <p:xfrm>
          <a:off x="2918851" y="1751340"/>
          <a:ext cx="2849097" cy="2054199"/>
        </p:xfrm>
        <a:graphic>
          <a:graphicData uri="http://schemas.openxmlformats.org/drawingml/2006/chart">
            <c:chart xmlns:c="http://schemas.openxmlformats.org/drawingml/2006/chart" r:id="rId3"/>
          </a:graphicData>
        </a:graphic>
      </p:graphicFrame>
      <p:sp>
        <p:nvSpPr>
          <p:cNvPr id="28" name="New shape"/>
          <p:cNvSpPr/>
          <p:nvPr/>
        </p:nvSpPr>
        <p:spPr>
          <a:xfrm>
            <a:off x="2918851" y="1751341"/>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000">
                <a:solidFill>
                  <a:srgbClr val="000000"/>
                </a:solidFill>
                <a:latin typeface="Arial" pitchFamily="34" charset="0"/>
              </a:rPr>
              <a:t>3.74</a:t>
            </a:r>
          </a:p>
        </p:txBody>
      </p:sp>
      <p:sp>
        <p:nvSpPr>
          <p:cNvPr id="29" name="New shape"/>
          <p:cNvSpPr/>
          <p:nvPr/>
        </p:nvSpPr>
        <p:spPr>
          <a:xfrm>
            <a:off x="3535035" y="3148960"/>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0" name="New shape"/>
          <p:cNvSpPr/>
          <p:nvPr/>
        </p:nvSpPr>
        <p:spPr>
          <a:xfrm>
            <a:off x="3534608" y="3148960"/>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sz="900">
                <a:solidFill>
                  <a:srgbClr val="000000"/>
                </a:solidFill>
                <a:latin typeface="Arial" pitchFamily="34" charset="0"/>
              </a:rPr>
              <a:t>Change:</a:t>
            </a:r>
          </a:p>
        </p:txBody>
      </p:sp>
      <p:sp>
        <p:nvSpPr>
          <p:cNvPr id="31" name="New shape"/>
          <p:cNvSpPr/>
          <p:nvPr/>
        </p:nvSpPr>
        <p:spPr>
          <a:xfrm>
            <a:off x="4390620" y="3148960"/>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900">
                <a:solidFill>
                  <a:srgbClr val="000000"/>
                </a:solidFill>
                <a:latin typeface="Arial" pitchFamily="34" charset="0"/>
              </a:rPr>
              <a:t>+0.10</a:t>
            </a:r>
          </a:p>
        </p:txBody>
      </p:sp>
      <p:sp>
        <p:nvSpPr>
          <p:cNvPr id="32" name="New shape" descr="engagementIndex"/>
          <p:cNvSpPr/>
          <p:nvPr/>
        </p:nvSpPr>
        <p:spPr>
          <a:xfrm>
            <a:off x="6149702"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ENGAGEMENT INDEX</a:t>
            </a:r>
          </a:p>
        </p:txBody>
      </p:sp>
      <p:graphicFrame>
        <p:nvGraphicFramePr>
          <p:cNvPr id="33" name="ChartObject" descr="engagementIndexValue"/>
          <p:cNvGraphicFramePr/>
          <p:nvPr/>
        </p:nvGraphicFramePr>
        <p:xfrm>
          <a:off x="6149702" y="1878341"/>
          <a:ext cx="2846251" cy="2540000"/>
        </p:xfrm>
        <a:graphic>
          <a:graphicData uri="http://schemas.openxmlformats.org/drawingml/2006/chart">
            <c:chart xmlns:c="http://schemas.openxmlformats.org/drawingml/2006/chart" r:id="rId4"/>
          </a:graphicData>
        </a:graphic>
      </p:graphicFrame>
      <p:sp>
        <p:nvSpPr>
          <p:cNvPr id="34" name="New shape" descr="eiFootnote"/>
          <p:cNvSpPr/>
          <p:nvPr/>
        </p:nvSpPr>
        <p:spPr>
          <a:xfrm>
            <a:off x="0" y="57404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*Percent Engaged available when n ≥ 30. All categories available when n ≥ 100.
* - Scores are not available due to data suppression.	Respondents can select multiple responses for multi-select questions.</a:t>
            </a:r>
          </a:p>
        </p:txBody>
      </p:sp>
      <p:sp>
        <p:nvSpPr>
          <p:cNvPr id="35" name="New shape" descr="sentimentDistributionFootnote"/>
          <p:cNvSpPr/>
          <p:nvPr/>
        </p:nvSpPr>
        <p:spPr>
          <a:xfrm>
            <a:off x="0" y="5168900"/>
            <a:ext cx="9153144"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*Sentiment Distribution is not available when n&lt;50</a:t>
            </a:r>
          </a:p>
        </p:txBody>
      </p:sp>
      <p:sp>
        <p:nvSpPr>
          <p:cNvPr id="36" name="New shape" descr="topicFootnote"/>
          <p:cNvSpPr/>
          <p:nvPr/>
        </p:nvSpPr>
        <p:spPr>
          <a:xfrm>
            <a:off x="0" y="5359400"/>
            <a:ext cx="9153144"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 topics available when n &lt; 250.  5 topics available when n ≥ 250.  10 topics available when n ≥ 1000.</a:t>
            </a:r>
          </a:p>
        </p:txBody>
      </p:sp>
      <p:sp>
        <p:nvSpPr>
          <p:cNvPr id="37" name="New shape" descr="taFootnote"/>
          <p:cNvSpPr/>
          <p:nvPr/>
        </p:nvSpPr>
        <p:spPr>
          <a:xfrm>
            <a:off x="0" y="5549900"/>
            <a:ext cx="9153144"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*All text analytics are machine generated.  Because we use machine learning to generate sentiments, results may not be 100% accurate.</a:t>
            </a: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20</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Engagement Index</a:t>
            </a:r>
          </a:p>
        </p:txBody>
      </p:sp>
      <p:sp>
        <p:nvSpPr>
          <p:cNvPr id="8" name="New shape" descr="ei_intro"/>
          <p:cNvSpPr/>
          <p:nvPr/>
        </p:nvSpPr>
        <p:spPr>
          <a:xfrm>
            <a:off x="457200" y="782823"/>
            <a:ext cx="8538752"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There is a powerful link between employees who are engaged in their jobs and the achievement of crucial business outcomes.</a:t>
            </a:r>
          </a:p>
        </p:txBody>
      </p:sp>
      <p:sp>
        <p:nvSpPr>
          <p:cNvPr id="9" name="New shape" descr="ei_ratio"/>
          <p:cNvSpPr/>
          <p:nvPr/>
        </p:nvSpPr>
        <p:spPr>
          <a:xfrm>
            <a:off x="457200" y="1555501"/>
            <a:ext cx="4273645"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ENGAGEMENT INDEX RATIO</a:t>
            </a:r>
          </a:p>
        </p:txBody>
      </p:sp>
      <p:sp>
        <p:nvSpPr>
          <p:cNvPr id="10" name="New shape" descr="ei_ratioVALUE"/>
          <p:cNvSpPr/>
          <p:nvPr/>
        </p:nvSpPr>
        <p:spPr>
          <a:xfrm>
            <a:off x="457200" y="1814841"/>
            <a:ext cx="4277919"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2.13</a:t>
            </a:r>
          </a:p>
        </p:txBody>
      </p:sp>
      <p:sp>
        <p:nvSpPr>
          <p:cNvPr id="11" name="New shape" descr="engagementIndex"/>
          <p:cNvSpPr/>
          <p:nvPr/>
        </p:nvSpPr>
        <p:spPr>
          <a:xfrm>
            <a:off x="457200" y="2572264"/>
            <a:ext cx="4273645"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ENGAGEMENT INDEX</a:t>
            </a:r>
          </a:p>
        </p:txBody>
      </p:sp>
      <p:graphicFrame>
        <p:nvGraphicFramePr>
          <p:cNvPr id="12" name="ChartObject" descr="engagementIndexValue"/>
          <p:cNvGraphicFramePr/>
          <p:nvPr/>
        </p:nvGraphicFramePr>
        <p:xfrm>
          <a:off x="457200" y="2831602"/>
          <a:ext cx="4269376" cy="3111500"/>
        </p:xfrm>
        <a:graphic>
          <a:graphicData uri="http://schemas.openxmlformats.org/drawingml/2006/chart">
            <c:chart xmlns:c="http://schemas.openxmlformats.org/drawingml/2006/chart" r:id="rId2"/>
          </a:graphicData>
        </a:graphic>
      </p:graphicFrame>
      <p:sp>
        <p:nvSpPr>
          <p:cNvPr id="13" name="New shape"/>
          <p:cNvSpPr/>
          <p:nvPr/>
        </p:nvSpPr>
        <p:spPr>
          <a:xfrm>
            <a:off x="4840876" y="1555501"/>
            <a:ext cx="228600" cy="381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4726575" y="1593601"/>
            <a:ext cx="4273645" cy="274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b="1">
                <a:solidFill>
                  <a:srgbClr val="1A1A1A"/>
                </a:solidFill>
                <a:latin typeface="Arial" pitchFamily="34" charset="0"/>
              </a:rPr>
              <a:t>Engaged</a:t>
            </a:r>
          </a:p>
        </p:txBody>
      </p:sp>
      <p:sp>
        <p:nvSpPr>
          <p:cNvPr id="15" name="New shape"/>
          <p:cNvSpPr/>
          <p:nvPr/>
        </p:nvSpPr>
        <p:spPr>
          <a:xfrm>
            <a:off x="4726576" y="1868196"/>
            <a:ext cx="4277920" cy="823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a:solidFill>
                  <a:srgbClr val="1A1A1A"/>
                </a:solidFill>
                <a:latin typeface="Arial" pitchFamily="34" charset="0"/>
              </a:rPr>
              <a:t>Employees are highly involved in and enthusiastic about their work and workplace.  They are psychological "owners", drive performance, innovation, and move the organization forward.</a:t>
            </a:r>
          </a:p>
        </p:txBody>
      </p:sp>
      <p:sp>
        <p:nvSpPr>
          <p:cNvPr id="16" name="New shape"/>
          <p:cNvSpPr/>
          <p:nvPr/>
        </p:nvSpPr>
        <p:spPr>
          <a:xfrm>
            <a:off x="4840876" y="2945979"/>
            <a:ext cx="228600" cy="38100"/>
          </a:xfrm>
          <a:prstGeom prst="rect">
            <a:avLst/>
          </a:prstGeom>
          <a:solidFill>
            <a:srgbClr val="BBB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7" name="New shape"/>
          <p:cNvSpPr/>
          <p:nvPr/>
        </p:nvSpPr>
        <p:spPr>
          <a:xfrm>
            <a:off x="4726576" y="2984079"/>
            <a:ext cx="4277920" cy="274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b="1">
                <a:solidFill>
                  <a:srgbClr val="1A1A1A"/>
                </a:solidFill>
                <a:latin typeface="Arial" pitchFamily="34" charset="0"/>
              </a:rPr>
              <a:t>Not Engaged</a:t>
            </a:r>
          </a:p>
        </p:txBody>
      </p:sp>
      <p:sp>
        <p:nvSpPr>
          <p:cNvPr id="18" name="New shape"/>
          <p:cNvSpPr/>
          <p:nvPr/>
        </p:nvSpPr>
        <p:spPr>
          <a:xfrm>
            <a:off x="4726576" y="3258674"/>
            <a:ext cx="4282198" cy="823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a:solidFill>
                  <a:srgbClr val="1A1A1A"/>
                </a:solidFill>
                <a:latin typeface="Arial" pitchFamily="34" charset="0"/>
              </a:rPr>
              <a:t>Employees are essentially psychologically unattached to their work and company. Because their engagement needs are not being fully met, they’re putting time – but not energy or passion – into their work.</a:t>
            </a:r>
          </a:p>
        </p:txBody>
      </p:sp>
      <p:sp>
        <p:nvSpPr>
          <p:cNvPr id="19" name="New shape"/>
          <p:cNvSpPr/>
          <p:nvPr/>
        </p:nvSpPr>
        <p:spPr>
          <a:xfrm>
            <a:off x="4840876" y="4336457"/>
            <a:ext cx="228600" cy="3810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0" name="New shape"/>
          <p:cNvSpPr/>
          <p:nvPr/>
        </p:nvSpPr>
        <p:spPr>
          <a:xfrm>
            <a:off x="4726576" y="4374557"/>
            <a:ext cx="4282198" cy="274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b="1">
                <a:solidFill>
                  <a:srgbClr val="1A1A1A"/>
                </a:solidFill>
                <a:latin typeface="Arial" pitchFamily="34" charset="0"/>
              </a:rPr>
              <a:t>Actively Disengaged</a:t>
            </a:r>
          </a:p>
        </p:txBody>
      </p:sp>
      <p:sp>
        <p:nvSpPr>
          <p:cNvPr id="21" name="New shape"/>
          <p:cNvSpPr/>
          <p:nvPr/>
        </p:nvSpPr>
        <p:spPr>
          <a:xfrm>
            <a:off x="4726576" y="4649151"/>
            <a:ext cx="4286481" cy="823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a:solidFill>
                  <a:srgbClr val="1A1A1A"/>
                </a:solidFill>
                <a:latin typeface="Arial" pitchFamily="34" charset="0"/>
              </a:rPr>
              <a:t>Employees aren’t just unhappy at work – they are resentful that their needs are not being met and are busy acting out their unhappiness.  Every day, these workers potentially undermine what their engaged coworkers accomplish.</a:t>
            </a:r>
          </a:p>
        </p:txBody>
      </p:sp>
      <p:sp>
        <p:nvSpPr>
          <p:cNvPr id="22" name="New shape" descr="eiFootnote"/>
          <p:cNvSpPr/>
          <p:nvPr/>
        </p:nvSpPr>
        <p:spPr>
          <a:xfrm>
            <a:off x="0" y="59309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*Percent Engaged available when n ≥ 30. All categories available when n ≥ 100.
* - Scores are not available due to data suppression.	Respondents can select multiple responses for multi-select questions.</a:t>
            </a: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21</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4400">
                <a:solidFill>
                  <a:srgbClr val="1A1A1A"/>
                </a:solidFill>
                <a:latin typeface="Georgia"/>
              </a:rPr>
              <a:t>Thank You</a:t>
            </a: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3</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Arial" pitchFamily="34" charset="0"/>
              </a:rPr>
              <a:t>Gallup Q¹² Items</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Percentile Rank in Gallup Overall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&gt;= 90th Percentile</a:t>
            </a:r>
          </a:p>
        </p:txBody>
      </p:sp>
      <p:sp>
        <p:nvSpPr>
          <p:cNvPr id="19" name="New shape" descr="freqDistFooter"/>
          <p:cNvSpPr/>
          <p:nvPr/>
        </p:nvSpPr>
        <p:spPr>
          <a:xfrm>
            <a:off x="0" y="59690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	Respondents can select multiple responses for multi-select questions.</a:t>
            </a:r>
          </a:p>
        </p:txBody>
      </p:sp>
      <p:sp>
        <p:nvSpPr>
          <p:cNvPr id="20" name="New shape" descr="Questions"/>
          <p:cNvSpPr/>
          <p:nvPr/>
        </p:nvSpPr>
        <p:spPr>
          <a:xfrm>
            <a:off x="228600" y="61501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21" name="New shape" descr="Total N"/>
          <p:cNvSpPr/>
          <p:nvPr/>
        </p:nvSpPr>
        <p:spPr>
          <a:xfrm>
            <a:off x="2451100"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22" name="New shape" descr="Current Mean"/>
          <p:cNvSpPr/>
          <p:nvPr/>
        </p:nvSpPr>
        <p:spPr>
          <a:xfrm>
            <a:off x="3528483"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23" name="New shape" descr="Last Mean"/>
          <p:cNvSpPr/>
          <p:nvPr/>
        </p:nvSpPr>
        <p:spPr>
          <a:xfrm>
            <a:off x="4605867"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Last Mean</a:t>
            </a:r>
          </a:p>
        </p:txBody>
      </p:sp>
      <p:sp>
        <p:nvSpPr>
          <p:cNvPr id="24" name="New shape" descr="Change"/>
          <p:cNvSpPr/>
          <p:nvPr/>
        </p:nvSpPr>
        <p:spPr>
          <a:xfrm>
            <a:off x="5683250"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Change</a:t>
            </a:r>
          </a:p>
        </p:txBody>
      </p:sp>
      <p:sp>
        <p:nvSpPr>
          <p:cNvPr id="25" name="New shape" descr="Company Overall Current Mean"/>
          <p:cNvSpPr/>
          <p:nvPr/>
        </p:nvSpPr>
        <p:spPr>
          <a:xfrm>
            <a:off x="6760634"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Company Overall Current Mean</a:t>
            </a:r>
          </a:p>
        </p:txBody>
      </p:sp>
      <p:sp>
        <p:nvSpPr>
          <p:cNvPr id="26" name="New shape" descr="Mean Percentile Rank - Industry - Education - Postsecondary/Higher Education"/>
          <p:cNvSpPr/>
          <p:nvPr/>
        </p:nvSpPr>
        <p:spPr>
          <a:xfrm>
            <a:off x="7838017"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lnSpcReduction="10000"/>
          </a:bodyPr>
          <a:lstStyle/>
          <a:p>
            <a:pPr algn="ctr"/>
            <a:r>
              <a:rPr sz="900">
                <a:solidFill>
                  <a:srgbClr val="666666"/>
                </a:solidFill>
                <a:latin typeface="Arial" pitchFamily="34" charset="0"/>
              </a:rPr>
              <a:t>Mean Percentile Rank - Industry - Education - Postsecondary/Higher Education</a:t>
            </a:r>
          </a:p>
        </p:txBody>
      </p:sp>
      <p:sp>
        <p:nvSpPr>
          <p:cNvPr id="27" name="New shape"/>
          <p:cNvSpPr/>
          <p:nvPr/>
        </p:nvSpPr>
        <p:spPr>
          <a:xfrm>
            <a:off x="228600" y="996015"/>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29" name="New shape" descr="15000"/>
          <p:cNvSpPr/>
          <p:nvPr/>
        </p:nvSpPr>
        <p:spPr>
          <a:xfrm>
            <a:off x="228600" y="997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Q00:</a:t>
            </a:r>
            <a:r>
              <a:rPr sz="800" b="0">
                <a:solidFill>
                  <a:srgbClr val="1A1A1A"/>
                </a:solidFill>
                <a:latin typeface="Arial" pitchFamily="34" charset="0"/>
              </a:rPr>
              <a:t> Overall Satisfaction</a:t>
            </a:r>
          </a:p>
        </p:txBody>
      </p:sp>
      <p:sp>
        <p:nvSpPr>
          <p:cNvPr id="30" name="New shape" descr="15000: count"/>
          <p:cNvSpPr/>
          <p:nvPr/>
        </p:nvSpPr>
        <p:spPr>
          <a:xfrm>
            <a:off x="2451100"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543</a:t>
            </a:r>
          </a:p>
        </p:txBody>
      </p:sp>
      <p:sp>
        <p:nvSpPr>
          <p:cNvPr id="31" name="New shape" descr="15000MEAN"/>
          <p:cNvSpPr/>
          <p:nvPr/>
        </p:nvSpPr>
        <p:spPr>
          <a:xfrm>
            <a:off x="3528483"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2" name="New shape" descr="15000MEANInside"/>
          <p:cNvSpPr/>
          <p:nvPr/>
        </p:nvSpPr>
        <p:spPr>
          <a:xfrm>
            <a:off x="3623733" y="99728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3.43</a:t>
            </a:r>
          </a:p>
        </p:txBody>
      </p:sp>
      <p:sp>
        <p:nvSpPr>
          <p:cNvPr id="33" name="New shape" descr="15000: prevMean"/>
          <p:cNvSpPr/>
          <p:nvPr/>
        </p:nvSpPr>
        <p:spPr>
          <a:xfrm>
            <a:off x="4605867"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3.39</a:t>
            </a:r>
          </a:p>
        </p:txBody>
      </p:sp>
      <p:sp>
        <p:nvSpPr>
          <p:cNvPr id="34" name="New shape" descr="15000: change"/>
          <p:cNvSpPr/>
          <p:nvPr/>
        </p:nvSpPr>
        <p:spPr>
          <a:xfrm>
            <a:off x="5683250"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+0.04</a:t>
            </a:r>
          </a:p>
        </p:txBody>
      </p:sp>
      <p:sp>
        <p:nvSpPr>
          <p:cNvPr id="35" name="New shape" descr="15000SYS_MEAN"/>
          <p:cNvSpPr/>
          <p:nvPr/>
        </p:nvSpPr>
        <p:spPr>
          <a:xfrm>
            <a:off x="6760634" y="997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6" name="New shape" descr="15000SYS_MEANInside"/>
          <p:cNvSpPr/>
          <p:nvPr/>
        </p:nvSpPr>
        <p:spPr>
          <a:xfrm>
            <a:off x="6855884" y="102903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3.43</a:t>
            </a:r>
          </a:p>
        </p:txBody>
      </p:sp>
      <p:sp>
        <p:nvSpPr>
          <p:cNvPr id="37" name="New shape" descr="15000MEAN_PERRANK_W_HIGHER_ED"/>
          <p:cNvSpPr/>
          <p:nvPr/>
        </p:nvSpPr>
        <p:spPr>
          <a:xfrm>
            <a:off x="7838017" y="997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8" name="New shape"/>
          <p:cNvSpPr/>
          <p:nvPr/>
        </p:nvSpPr>
        <p:spPr>
          <a:xfrm>
            <a:off x="7838017" y="997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22</a:t>
            </a:r>
          </a:p>
        </p:txBody>
      </p:sp>
      <p:graphicFrame>
        <p:nvGraphicFramePr>
          <p:cNvPr id="39" name="ChartObject" descr="mprChart"/>
          <p:cNvGraphicFramePr/>
          <p:nvPr/>
        </p:nvGraphicFramePr>
        <p:xfrm>
          <a:off x="8161232" y="933785"/>
          <a:ext cx="754168" cy="508000"/>
        </p:xfrm>
        <a:graphic>
          <a:graphicData uri="http://schemas.openxmlformats.org/drawingml/2006/chart">
            <c:chart xmlns:c="http://schemas.openxmlformats.org/drawingml/2006/chart" r:id="rId2"/>
          </a:graphicData>
        </a:graphic>
      </p:graphicFrame>
      <p:sp>
        <p:nvSpPr>
          <p:cNvPr id="41" name="New shape"/>
          <p:cNvSpPr/>
          <p:nvPr/>
        </p:nvSpPr>
        <p:spPr>
          <a:xfrm>
            <a:off x="228600" y="1378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43" name="New shape" descr="15001"/>
          <p:cNvSpPr/>
          <p:nvPr/>
        </p:nvSpPr>
        <p:spPr>
          <a:xfrm>
            <a:off x="228600" y="1378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Q01:</a:t>
            </a:r>
            <a:r>
              <a:rPr sz="800" b="0">
                <a:solidFill>
                  <a:srgbClr val="1A1A1A"/>
                </a:solidFill>
                <a:latin typeface="Arial" pitchFamily="34" charset="0"/>
              </a:rPr>
              <a:t> Know What's Expected</a:t>
            </a:r>
          </a:p>
        </p:txBody>
      </p:sp>
      <p:sp>
        <p:nvSpPr>
          <p:cNvPr id="44" name="New shape" descr="15001: count"/>
          <p:cNvSpPr/>
          <p:nvPr/>
        </p:nvSpPr>
        <p:spPr>
          <a:xfrm>
            <a:off x="2451100"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542</a:t>
            </a:r>
          </a:p>
        </p:txBody>
      </p:sp>
      <p:sp>
        <p:nvSpPr>
          <p:cNvPr id="45" name="New shape" descr="15001MEAN"/>
          <p:cNvSpPr/>
          <p:nvPr/>
        </p:nvSpPr>
        <p:spPr>
          <a:xfrm>
            <a:off x="3528483"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6" name="New shape" descr="15001MEANInside"/>
          <p:cNvSpPr/>
          <p:nvPr/>
        </p:nvSpPr>
        <p:spPr>
          <a:xfrm>
            <a:off x="3623733" y="137828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4.10</a:t>
            </a:r>
          </a:p>
        </p:txBody>
      </p:sp>
      <p:sp>
        <p:nvSpPr>
          <p:cNvPr id="47" name="New shape" descr="15001: prevMean"/>
          <p:cNvSpPr/>
          <p:nvPr/>
        </p:nvSpPr>
        <p:spPr>
          <a:xfrm>
            <a:off x="4605867"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4.15</a:t>
            </a:r>
          </a:p>
        </p:txBody>
      </p:sp>
      <p:sp>
        <p:nvSpPr>
          <p:cNvPr id="48" name="New shape" descr="15001: change"/>
          <p:cNvSpPr/>
          <p:nvPr/>
        </p:nvSpPr>
        <p:spPr>
          <a:xfrm>
            <a:off x="5683250"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-0.05</a:t>
            </a:r>
          </a:p>
        </p:txBody>
      </p:sp>
      <p:sp>
        <p:nvSpPr>
          <p:cNvPr id="49" name="New shape" descr="15001SYS_MEAN"/>
          <p:cNvSpPr/>
          <p:nvPr/>
        </p:nvSpPr>
        <p:spPr>
          <a:xfrm>
            <a:off x="6760634" y="1378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0" name="New shape" descr="15001SYS_MEANInside"/>
          <p:cNvSpPr/>
          <p:nvPr/>
        </p:nvSpPr>
        <p:spPr>
          <a:xfrm>
            <a:off x="6855884" y="141003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4.10</a:t>
            </a:r>
          </a:p>
        </p:txBody>
      </p:sp>
      <p:sp>
        <p:nvSpPr>
          <p:cNvPr id="51" name="New shape" descr="15001MEAN_PERRANK_W_HIGHER_ED"/>
          <p:cNvSpPr/>
          <p:nvPr/>
        </p:nvSpPr>
        <p:spPr>
          <a:xfrm>
            <a:off x="7838017" y="1378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2" name="New shape"/>
          <p:cNvSpPr/>
          <p:nvPr/>
        </p:nvSpPr>
        <p:spPr>
          <a:xfrm>
            <a:off x="7838017" y="1378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31</a:t>
            </a:r>
          </a:p>
        </p:txBody>
      </p:sp>
      <p:graphicFrame>
        <p:nvGraphicFramePr>
          <p:cNvPr id="53" name="ChartObject" descr="mprChart"/>
          <p:cNvGraphicFramePr/>
          <p:nvPr/>
        </p:nvGraphicFramePr>
        <p:xfrm>
          <a:off x="8161232" y="1314785"/>
          <a:ext cx="754168" cy="508000"/>
        </p:xfrm>
        <a:graphic>
          <a:graphicData uri="http://schemas.openxmlformats.org/drawingml/2006/chart">
            <c:chart xmlns:c="http://schemas.openxmlformats.org/drawingml/2006/chart" r:id="rId3"/>
          </a:graphicData>
        </a:graphic>
      </p:graphicFrame>
      <p:sp>
        <p:nvSpPr>
          <p:cNvPr id="55" name="New shape"/>
          <p:cNvSpPr/>
          <p:nvPr/>
        </p:nvSpPr>
        <p:spPr>
          <a:xfrm>
            <a:off x="228600" y="1759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7" name="New shape" descr="15002"/>
          <p:cNvSpPr/>
          <p:nvPr/>
        </p:nvSpPr>
        <p:spPr>
          <a:xfrm>
            <a:off x="228600" y="1759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Q02:</a:t>
            </a:r>
            <a:r>
              <a:rPr sz="800" b="0">
                <a:solidFill>
                  <a:srgbClr val="1A1A1A"/>
                </a:solidFill>
                <a:latin typeface="Arial" pitchFamily="34" charset="0"/>
              </a:rPr>
              <a:t> Materials and Equipment</a:t>
            </a:r>
          </a:p>
        </p:txBody>
      </p:sp>
      <p:sp>
        <p:nvSpPr>
          <p:cNvPr id="58" name="New shape" descr="15002: count"/>
          <p:cNvSpPr/>
          <p:nvPr/>
        </p:nvSpPr>
        <p:spPr>
          <a:xfrm>
            <a:off x="2451100" y="1759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540</a:t>
            </a:r>
          </a:p>
        </p:txBody>
      </p:sp>
      <p:sp>
        <p:nvSpPr>
          <p:cNvPr id="59" name="New shape" descr="15002MEAN"/>
          <p:cNvSpPr/>
          <p:nvPr/>
        </p:nvSpPr>
        <p:spPr>
          <a:xfrm>
            <a:off x="3528483" y="1759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0" name="New shape" descr="15002MEANInside"/>
          <p:cNvSpPr/>
          <p:nvPr/>
        </p:nvSpPr>
        <p:spPr>
          <a:xfrm>
            <a:off x="3623733" y="175928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3.70</a:t>
            </a:r>
          </a:p>
        </p:txBody>
      </p:sp>
      <p:sp>
        <p:nvSpPr>
          <p:cNvPr id="61" name="New shape" descr="15002: prevMean"/>
          <p:cNvSpPr/>
          <p:nvPr/>
        </p:nvSpPr>
        <p:spPr>
          <a:xfrm>
            <a:off x="4605867" y="1759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3.65</a:t>
            </a:r>
          </a:p>
        </p:txBody>
      </p:sp>
      <p:sp>
        <p:nvSpPr>
          <p:cNvPr id="62" name="New shape" descr="15002: change"/>
          <p:cNvSpPr/>
          <p:nvPr/>
        </p:nvSpPr>
        <p:spPr>
          <a:xfrm>
            <a:off x="5683250" y="1759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+0.05</a:t>
            </a:r>
          </a:p>
        </p:txBody>
      </p:sp>
      <p:sp>
        <p:nvSpPr>
          <p:cNvPr id="63" name="New shape" descr="15002SYS_MEAN"/>
          <p:cNvSpPr/>
          <p:nvPr/>
        </p:nvSpPr>
        <p:spPr>
          <a:xfrm>
            <a:off x="6760634" y="1759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4" name="New shape" descr="15002SYS_MEANInside"/>
          <p:cNvSpPr/>
          <p:nvPr/>
        </p:nvSpPr>
        <p:spPr>
          <a:xfrm>
            <a:off x="6855884" y="179103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3.70</a:t>
            </a:r>
          </a:p>
        </p:txBody>
      </p:sp>
      <p:sp>
        <p:nvSpPr>
          <p:cNvPr id="65" name="New shape" descr="15002MEAN_PERRANK_W_HIGHER_ED"/>
          <p:cNvSpPr/>
          <p:nvPr/>
        </p:nvSpPr>
        <p:spPr>
          <a:xfrm>
            <a:off x="7838017" y="1759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6" name="New shape"/>
          <p:cNvSpPr/>
          <p:nvPr/>
        </p:nvSpPr>
        <p:spPr>
          <a:xfrm>
            <a:off x="7838017" y="1759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25</a:t>
            </a:r>
          </a:p>
        </p:txBody>
      </p:sp>
      <p:graphicFrame>
        <p:nvGraphicFramePr>
          <p:cNvPr id="67" name="ChartObject" descr="mprChart"/>
          <p:cNvGraphicFramePr/>
          <p:nvPr/>
        </p:nvGraphicFramePr>
        <p:xfrm>
          <a:off x="8161232" y="1695785"/>
          <a:ext cx="754168" cy="508000"/>
        </p:xfrm>
        <a:graphic>
          <a:graphicData uri="http://schemas.openxmlformats.org/drawingml/2006/chart">
            <c:chart xmlns:c="http://schemas.openxmlformats.org/drawingml/2006/chart" r:id="rId4"/>
          </a:graphicData>
        </a:graphic>
      </p:graphicFrame>
      <p:sp>
        <p:nvSpPr>
          <p:cNvPr id="69" name="New shape"/>
          <p:cNvSpPr/>
          <p:nvPr/>
        </p:nvSpPr>
        <p:spPr>
          <a:xfrm>
            <a:off x="228600" y="2140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71" name="New shape" descr="15003"/>
          <p:cNvSpPr/>
          <p:nvPr/>
        </p:nvSpPr>
        <p:spPr>
          <a:xfrm>
            <a:off x="228600" y="2140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Q03:</a:t>
            </a:r>
            <a:r>
              <a:rPr sz="800" b="0">
                <a:solidFill>
                  <a:srgbClr val="1A1A1A"/>
                </a:solidFill>
                <a:latin typeface="Arial" pitchFamily="34" charset="0"/>
              </a:rPr>
              <a:t> Opportunity to do Best</a:t>
            </a:r>
          </a:p>
        </p:txBody>
      </p:sp>
      <p:sp>
        <p:nvSpPr>
          <p:cNvPr id="72" name="New shape" descr="15003: count"/>
          <p:cNvSpPr/>
          <p:nvPr/>
        </p:nvSpPr>
        <p:spPr>
          <a:xfrm>
            <a:off x="2451100" y="2140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537</a:t>
            </a:r>
          </a:p>
        </p:txBody>
      </p:sp>
      <p:sp>
        <p:nvSpPr>
          <p:cNvPr id="73" name="New shape" descr="15003MEAN"/>
          <p:cNvSpPr/>
          <p:nvPr/>
        </p:nvSpPr>
        <p:spPr>
          <a:xfrm>
            <a:off x="3528483" y="2140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4" name="New shape" descr="15003MEANInside"/>
          <p:cNvSpPr/>
          <p:nvPr/>
        </p:nvSpPr>
        <p:spPr>
          <a:xfrm>
            <a:off x="3623733" y="214028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3.70</a:t>
            </a:r>
          </a:p>
        </p:txBody>
      </p:sp>
      <p:sp>
        <p:nvSpPr>
          <p:cNvPr id="75" name="New shape" descr="15003: prevMean"/>
          <p:cNvSpPr/>
          <p:nvPr/>
        </p:nvSpPr>
        <p:spPr>
          <a:xfrm>
            <a:off x="4605867" y="2140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3.72</a:t>
            </a:r>
          </a:p>
        </p:txBody>
      </p:sp>
      <p:sp>
        <p:nvSpPr>
          <p:cNvPr id="76" name="New shape" descr="15003: change"/>
          <p:cNvSpPr/>
          <p:nvPr/>
        </p:nvSpPr>
        <p:spPr>
          <a:xfrm>
            <a:off x="5683250" y="2140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-0.02</a:t>
            </a:r>
          </a:p>
        </p:txBody>
      </p:sp>
      <p:sp>
        <p:nvSpPr>
          <p:cNvPr id="77" name="New shape" descr="15003SYS_MEAN"/>
          <p:cNvSpPr/>
          <p:nvPr/>
        </p:nvSpPr>
        <p:spPr>
          <a:xfrm>
            <a:off x="6760634" y="2140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8" name="New shape" descr="15003SYS_MEANInside"/>
          <p:cNvSpPr/>
          <p:nvPr/>
        </p:nvSpPr>
        <p:spPr>
          <a:xfrm>
            <a:off x="6855884" y="217203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3.70</a:t>
            </a:r>
          </a:p>
        </p:txBody>
      </p:sp>
      <p:sp>
        <p:nvSpPr>
          <p:cNvPr id="79" name="New shape" descr="15003MEAN_PERRANK_W_HIGHER_ED"/>
          <p:cNvSpPr/>
          <p:nvPr/>
        </p:nvSpPr>
        <p:spPr>
          <a:xfrm>
            <a:off x="7838017" y="2140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80" name="New shape"/>
          <p:cNvSpPr/>
          <p:nvPr/>
        </p:nvSpPr>
        <p:spPr>
          <a:xfrm>
            <a:off x="7838017" y="2140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31</a:t>
            </a:r>
          </a:p>
        </p:txBody>
      </p:sp>
      <p:graphicFrame>
        <p:nvGraphicFramePr>
          <p:cNvPr id="81" name="ChartObject" descr="mprChart"/>
          <p:cNvGraphicFramePr/>
          <p:nvPr/>
        </p:nvGraphicFramePr>
        <p:xfrm>
          <a:off x="8161232" y="2076785"/>
          <a:ext cx="754168" cy="508000"/>
        </p:xfrm>
        <a:graphic>
          <a:graphicData uri="http://schemas.openxmlformats.org/drawingml/2006/chart">
            <c:chart xmlns:c="http://schemas.openxmlformats.org/drawingml/2006/chart" r:id="rId5"/>
          </a:graphicData>
        </a:graphic>
      </p:graphicFrame>
      <p:sp>
        <p:nvSpPr>
          <p:cNvPr id="83" name="New shape"/>
          <p:cNvSpPr/>
          <p:nvPr/>
        </p:nvSpPr>
        <p:spPr>
          <a:xfrm>
            <a:off x="228600" y="2521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85" name="New shape" descr="15004"/>
          <p:cNvSpPr/>
          <p:nvPr/>
        </p:nvSpPr>
        <p:spPr>
          <a:xfrm>
            <a:off x="228600" y="2521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Q04:</a:t>
            </a:r>
            <a:r>
              <a:rPr sz="800" b="0">
                <a:solidFill>
                  <a:srgbClr val="1A1A1A"/>
                </a:solidFill>
                <a:latin typeface="Arial" pitchFamily="34" charset="0"/>
              </a:rPr>
              <a:t> Recognition</a:t>
            </a:r>
          </a:p>
        </p:txBody>
      </p:sp>
      <p:sp>
        <p:nvSpPr>
          <p:cNvPr id="86" name="New shape" descr="15004: count"/>
          <p:cNvSpPr/>
          <p:nvPr/>
        </p:nvSpPr>
        <p:spPr>
          <a:xfrm>
            <a:off x="2451100" y="2521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508</a:t>
            </a:r>
          </a:p>
        </p:txBody>
      </p:sp>
      <p:sp>
        <p:nvSpPr>
          <p:cNvPr id="87" name="New shape" descr="15004MEAN"/>
          <p:cNvSpPr/>
          <p:nvPr/>
        </p:nvSpPr>
        <p:spPr>
          <a:xfrm>
            <a:off x="3528483" y="2521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88" name="New shape" descr="15004MEANInside"/>
          <p:cNvSpPr/>
          <p:nvPr/>
        </p:nvSpPr>
        <p:spPr>
          <a:xfrm>
            <a:off x="3623733" y="252128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3.23</a:t>
            </a:r>
          </a:p>
        </p:txBody>
      </p:sp>
      <p:sp>
        <p:nvSpPr>
          <p:cNvPr id="89" name="New shape" descr="15004: prevMean"/>
          <p:cNvSpPr/>
          <p:nvPr/>
        </p:nvSpPr>
        <p:spPr>
          <a:xfrm>
            <a:off x="4605867" y="2521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2.97</a:t>
            </a:r>
          </a:p>
        </p:txBody>
      </p:sp>
      <p:sp>
        <p:nvSpPr>
          <p:cNvPr id="90" name="New shape" descr="15004: change"/>
          <p:cNvSpPr/>
          <p:nvPr/>
        </p:nvSpPr>
        <p:spPr>
          <a:xfrm>
            <a:off x="5683250" y="2521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1" name="New shape" descr="cellArrow"/>
          <p:cNvSpPr/>
          <p:nvPr/>
        </p:nvSpPr>
        <p:spPr>
          <a:xfrm>
            <a:off x="5835650" y="2603835"/>
            <a:ext cx="152400" cy="152400"/>
          </a:xfrm>
          <a:prstGeom prst="triangle">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2" name="New shape"/>
          <p:cNvSpPr/>
          <p:nvPr/>
        </p:nvSpPr>
        <p:spPr>
          <a:xfrm>
            <a:off x="5899150" y="2521285"/>
            <a:ext cx="9249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400">
                <a:solidFill>
                  <a:srgbClr val="1A1A1A"/>
                </a:solidFill>
                <a:latin typeface="Arial" pitchFamily="34" charset="0"/>
              </a:rPr>
              <a:t>+0.26</a:t>
            </a:r>
          </a:p>
        </p:txBody>
      </p:sp>
      <p:sp>
        <p:nvSpPr>
          <p:cNvPr id="93" name="New shape" descr="15004SYS_MEAN"/>
          <p:cNvSpPr/>
          <p:nvPr/>
        </p:nvSpPr>
        <p:spPr>
          <a:xfrm>
            <a:off x="6760634" y="2521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4" name="New shape" descr="15004SYS_MEANInside"/>
          <p:cNvSpPr/>
          <p:nvPr/>
        </p:nvSpPr>
        <p:spPr>
          <a:xfrm>
            <a:off x="6855884" y="255303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3.23</a:t>
            </a:r>
          </a:p>
        </p:txBody>
      </p:sp>
      <p:sp>
        <p:nvSpPr>
          <p:cNvPr id="95" name="New shape" descr="15004MEAN_PERRANK_W_HIGHER_ED"/>
          <p:cNvSpPr/>
          <p:nvPr/>
        </p:nvSpPr>
        <p:spPr>
          <a:xfrm>
            <a:off x="7838017" y="2521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6" name="New shape"/>
          <p:cNvSpPr/>
          <p:nvPr/>
        </p:nvSpPr>
        <p:spPr>
          <a:xfrm>
            <a:off x="7838017" y="2521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42</a:t>
            </a:r>
          </a:p>
        </p:txBody>
      </p:sp>
      <p:graphicFrame>
        <p:nvGraphicFramePr>
          <p:cNvPr id="97" name="ChartObject" descr="mprChart"/>
          <p:cNvGraphicFramePr/>
          <p:nvPr/>
        </p:nvGraphicFramePr>
        <p:xfrm>
          <a:off x="8161232" y="2457785"/>
          <a:ext cx="754168" cy="508000"/>
        </p:xfrm>
        <a:graphic>
          <a:graphicData uri="http://schemas.openxmlformats.org/drawingml/2006/chart">
            <c:chart xmlns:c="http://schemas.openxmlformats.org/drawingml/2006/chart" r:id="rId6"/>
          </a:graphicData>
        </a:graphic>
      </p:graphicFrame>
      <p:sp>
        <p:nvSpPr>
          <p:cNvPr id="99" name="New shape"/>
          <p:cNvSpPr/>
          <p:nvPr/>
        </p:nvSpPr>
        <p:spPr>
          <a:xfrm>
            <a:off x="228600" y="2902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01" name="New shape" descr="15005"/>
          <p:cNvSpPr/>
          <p:nvPr/>
        </p:nvSpPr>
        <p:spPr>
          <a:xfrm>
            <a:off x="228600" y="2902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Q05:</a:t>
            </a:r>
            <a:r>
              <a:rPr sz="800" b="0">
                <a:solidFill>
                  <a:srgbClr val="1A1A1A"/>
                </a:solidFill>
                <a:latin typeface="Arial" pitchFamily="34" charset="0"/>
              </a:rPr>
              <a:t> Cares About Me</a:t>
            </a:r>
          </a:p>
        </p:txBody>
      </p:sp>
      <p:sp>
        <p:nvSpPr>
          <p:cNvPr id="102" name="New shape" descr="15005: count"/>
          <p:cNvSpPr/>
          <p:nvPr/>
        </p:nvSpPr>
        <p:spPr>
          <a:xfrm>
            <a:off x="2451100" y="2902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533</a:t>
            </a:r>
          </a:p>
        </p:txBody>
      </p:sp>
      <p:sp>
        <p:nvSpPr>
          <p:cNvPr id="103" name="New shape" descr="15005MEAN"/>
          <p:cNvSpPr/>
          <p:nvPr/>
        </p:nvSpPr>
        <p:spPr>
          <a:xfrm>
            <a:off x="3528483" y="2902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4" name="New shape" descr="15005MEANInside"/>
          <p:cNvSpPr/>
          <p:nvPr/>
        </p:nvSpPr>
        <p:spPr>
          <a:xfrm>
            <a:off x="3623733" y="290228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4.17</a:t>
            </a:r>
          </a:p>
        </p:txBody>
      </p:sp>
      <p:sp>
        <p:nvSpPr>
          <p:cNvPr id="105" name="New shape" descr="15005: prevMean"/>
          <p:cNvSpPr/>
          <p:nvPr/>
        </p:nvSpPr>
        <p:spPr>
          <a:xfrm>
            <a:off x="4605867" y="2902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4.01</a:t>
            </a:r>
          </a:p>
        </p:txBody>
      </p:sp>
      <p:sp>
        <p:nvSpPr>
          <p:cNvPr id="106" name="New shape" descr="15005: change"/>
          <p:cNvSpPr/>
          <p:nvPr/>
        </p:nvSpPr>
        <p:spPr>
          <a:xfrm>
            <a:off x="5683250" y="2902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+0.16</a:t>
            </a:r>
          </a:p>
        </p:txBody>
      </p:sp>
      <p:sp>
        <p:nvSpPr>
          <p:cNvPr id="107" name="New shape" descr="15005SYS_MEAN"/>
          <p:cNvSpPr/>
          <p:nvPr/>
        </p:nvSpPr>
        <p:spPr>
          <a:xfrm>
            <a:off x="6760634" y="2902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8" name="New shape" descr="15005SYS_MEANInside"/>
          <p:cNvSpPr/>
          <p:nvPr/>
        </p:nvSpPr>
        <p:spPr>
          <a:xfrm>
            <a:off x="6855884" y="293403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4.17</a:t>
            </a:r>
          </a:p>
        </p:txBody>
      </p:sp>
      <p:sp>
        <p:nvSpPr>
          <p:cNvPr id="109" name="New shape" descr="15005MEAN_PERRANK_W_HIGHER_ED"/>
          <p:cNvSpPr/>
          <p:nvPr/>
        </p:nvSpPr>
        <p:spPr>
          <a:xfrm>
            <a:off x="7838017" y="2902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10" name="New shape"/>
          <p:cNvSpPr/>
          <p:nvPr/>
        </p:nvSpPr>
        <p:spPr>
          <a:xfrm>
            <a:off x="7838017" y="2902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47</a:t>
            </a:r>
          </a:p>
        </p:txBody>
      </p:sp>
      <p:graphicFrame>
        <p:nvGraphicFramePr>
          <p:cNvPr id="111" name="ChartObject" descr="mprChart"/>
          <p:cNvGraphicFramePr/>
          <p:nvPr/>
        </p:nvGraphicFramePr>
        <p:xfrm>
          <a:off x="8161232" y="2838785"/>
          <a:ext cx="754168" cy="508000"/>
        </p:xfrm>
        <a:graphic>
          <a:graphicData uri="http://schemas.openxmlformats.org/drawingml/2006/chart">
            <c:chart xmlns:c="http://schemas.openxmlformats.org/drawingml/2006/chart" r:id="rId7"/>
          </a:graphicData>
        </a:graphic>
      </p:graphicFrame>
      <p:sp>
        <p:nvSpPr>
          <p:cNvPr id="113" name="New shape"/>
          <p:cNvSpPr/>
          <p:nvPr/>
        </p:nvSpPr>
        <p:spPr>
          <a:xfrm>
            <a:off x="228600" y="3283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15" name="New shape" descr="15006"/>
          <p:cNvSpPr/>
          <p:nvPr/>
        </p:nvSpPr>
        <p:spPr>
          <a:xfrm>
            <a:off x="228600" y="3283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Q06:</a:t>
            </a:r>
            <a:r>
              <a:rPr sz="800" b="0">
                <a:solidFill>
                  <a:srgbClr val="1A1A1A"/>
                </a:solidFill>
                <a:latin typeface="Arial" pitchFamily="34" charset="0"/>
              </a:rPr>
              <a:t> Development</a:t>
            </a:r>
          </a:p>
        </p:txBody>
      </p:sp>
      <p:sp>
        <p:nvSpPr>
          <p:cNvPr id="116" name="New shape" descr="15006: count"/>
          <p:cNvSpPr/>
          <p:nvPr/>
        </p:nvSpPr>
        <p:spPr>
          <a:xfrm>
            <a:off x="2451100" y="3283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534</a:t>
            </a:r>
          </a:p>
        </p:txBody>
      </p:sp>
      <p:sp>
        <p:nvSpPr>
          <p:cNvPr id="117" name="New shape" descr="15006MEAN"/>
          <p:cNvSpPr/>
          <p:nvPr/>
        </p:nvSpPr>
        <p:spPr>
          <a:xfrm>
            <a:off x="3528483" y="3283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18" name="New shape" descr="15006MEANInside"/>
          <p:cNvSpPr/>
          <p:nvPr/>
        </p:nvSpPr>
        <p:spPr>
          <a:xfrm>
            <a:off x="3623733" y="328328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3.80</a:t>
            </a:r>
          </a:p>
        </p:txBody>
      </p:sp>
      <p:sp>
        <p:nvSpPr>
          <p:cNvPr id="119" name="New shape" descr="15006: prevMean"/>
          <p:cNvSpPr/>
          <p:nvPr/>
        </p:nvSpPr>
        <p:spPr>
          <a:xfrm>
            <a:off x="4605867" y="3283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3.66</a:t>
            </a:r>
          </a:p>
        </p:txBody>
      </p:sp>
      <p:sp>
        <p:nvSpPr>
          <p:cNvPr id="120" name="New shape" descr="15006: change"/>
          <p:cNvSpPr/>
          <p:nvPr/>
        </p:nvSpPr>
        <p:spPr>
          <a:xfrm>
            <a:off x="5683250" y="3283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+0.14</a:t>
            </a:r>
          </a:p>
        </p:txBody>
      </p:sp>
      <p:sp>
        <p:nvSpPr>
          <p:cNvPr id="121" name="New shape" descr="15006SYS_MEAN"/>
          <p:cNvSpPr/>
          <p:nvPr/>
        </p:nvSpPr>
        <p:spPr>
          <a:xfrm>
            <a:off x="6760634" y="3283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2" name="New shape" descr="15006SYS_MEANInside"/>
          <p:cNvSpPr/>
          <p:nvPr/>
        </p:nvSpPr>
        <p:spPr>
          <a:xfrm>
            <a:off x="6855884" y="331503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3.80</a:t>
            </a:r>
          </a:p>
        </p:txBody>
      </p:sp>
      <p:sp>
        <p:nvSpPr>
          <p:cNvPr id="123" name="New shape" descr="15006MEAN_PERRANK_W_HIGHER_ED"/>
          <p:cNvSpPr/>
          <p:nvPr/>
        </p:nvSpPr>
        <p:spPr>
          <a:xfrm>
            <a:off x="7838017" y="3283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4" name="New shape"/>
          <p:cNvSpPr/>
          <p:nvPr/>
        </p:nvSpPr>
        <p:spPr>
          <a:xfrm>
            <a:off x="7838017" y="3283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52</a:t>
            </a:r>
          </a:p>
        </p:txBody>
      </p:sp>
      <p:graphicFrame>
        <p:nvGraphicFramePr>
          <p:cNvPr id="125" name="ChartObject" descr="mprChart"/>
          <p:cNvGraphicFramePr/>
          <p:nvPr/>
        </p:nvGraphicFramePr>
        <p:xfrm>
          <a:off x="8161232" y="3219785"/>
          <a:ext cx="754168" cy="508000"/>
        </p:xfrm>
        <a:graphic>
          <a:graphicData uri="http://schemas.openxmlformats.org/drawingml/2006/chart">
            <c:chart xmlns:c="http://schemas.openxmlformats.org/drawingml/2006/chart" r:id="rId8"/>
          </a:graphicData>
        </a:graphic>
      </p:graphicFrame>
      <p:sp>
        <p:nvSpPr>
          <p:cNvPr id="127" name="New shape"/>
          <p:cNvSpPr/>
          <p:nvPr/>
        </p:nvSpPr>
        <p:spPr>
          <a:xfrm>
            <a:off x="228600" y="3664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29" name="New shape" descr="15007"/>
          <p:cNvSpPr/>
          <p:nvPr/>
        </p:nvSpPr>
        <p:spPr>
          <a:xfrm>
            <a:off x="228600" y="3664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Q07:</a:t>
            </a:r>
            <a:r>
              <a:rPr sz="800" b="0">
                <a:solidFill>
                  <a:srgbClr val="1A1A1A"/>
                </a:solidFill>
                <a:latin typeface="Arial" pitchFamily="34" charset="0"/>
              </a:rPr>
              <a:t> Opinions Count</a:t>
            </a:r>
          </a:p>
        </p:txBody>
      </p:sp>
      <p:sp>
        <p:nvSpPr>
          <p:cNvPr id="130" name="New shape" descr="15007: count"/>
          <p:cNvSpPr/>
          <p:nvPr/>
        </p:nvSpPr>
        <p:spPr>
          <a:xfrm>
            <a:off x="2451100" y="3664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539</a:t>
            </a:r>
          </a:p>
        </p:txBody>
      </p:sp>
      <p:sp>
        <p:nvSpPr>
          <p:cNvPr id="131" name="New shape" descr="15007MEAN"/>
          <p:cNvSpPr/>
          <p:nvPr/>
        </p:nvSpPr>
        <p:spPr>
          <a:xfrm>
            <a:off x="3528483" y="3664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32" name="New shape" descr="15007MEANInside"/>
          <p:cNvSpPr/>
          <p:nvPr/>
        </p:nvSpPr>
        <p:spPr>
          <a:xfrm>
            <a:off x="3623733" y="366428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3.67</a:t>
            </a:r>
          </a:p>
        </p:txBody>
      </p:sp>
      <p:sp>
        <p:nvSpPr>
          <p:cNvPr id="133" name="New shape" descr="15007: prevMean"/>
          <p:cNvSpPr/>
          <p:nvPr/>
        </p:nvSpPr>
        <p:spPr>
          <a:xfrm>
            <a:off x="4605867" y="3664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3.57</a:t>
            </a:r>
          </a:p>
        </p:txBody>
      </p:sp>
      <p:sp>
        <p:nvSpPr>
          <p:cNvPr id="134" name="New shape" descr="15007: change"/>
          <p:cNvSpPr/>
          <p:nvPr/>
        </p:nvSpPr>
        <p:spPr>
          <a:xfrm>
            <a:off x="5683250" y="3664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+0.10</a:t>
            </a:r>
          </a:p>
        </p:txBody>
      </p:sp>
      <p:sp>
        <p:nvSpPr>
          <p:cNvPr id="135" name="New shape" descr="15007SYS_MEAN"/>
          <p:cNvSpPr/>
          <p:nvPr/>
        </p:nvSpPr>
        <p:spPr>
          <a:xfrm>
            <a:off x="6760634" y="3664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36" name="New shape" descr="15007SYS_MEANInside"/>
          <p:cNvSpPr/>
          <p:nvPr/>
        </p:nvSpPr>
        <p:spPr>
          <a:xfrm>
            <a:off x="6855884" y="369603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3.67</a:t>
            </a:r>
          </a:p>
        </p:txBody>
      </p:sp>
      <p:sp>
        <p:nvSpPr>
          <p:cNvPr id="137" name="New shape" descr="15007MEAN_PERRANK_W_HIGHER_ED"/>
          <p:cNvSpPr/>
          <p:nvPr/>
        </p:nvSpPr>
        <p:spPr>
          <a:xfrm>
            <a:off x="7838017" y="3664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38" name="New shape"/>
          <p:cNvSpPr/>
          <p:nvPr/>
        </p:nvSpPr>
        <p:spPr>
          <a:xfrm>
            <a:off x="7838017" y="3664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49</a:t>
            </a:r>
          </a:p>
        </p:txBody>
      </p:sp>
      <p:graphicFrame>
        <p:nvGraphicFramePr>
          <p:cNvPr id="139" name="ChartObject" descr="mprChart"/>
          <p:cNvGraphicFramePr/>
          <p:nvPr/>
        </p:nvGraphicFramePr>
        <p:xfrm>
          <a:off x="8161232" y="3600785"/>
          <a:ext cx="754168" cy="508000"/>
        </p:xfrm>
        <a:graphic>
          <a:graphicData uri="http://schemas.openxmlformats.org/drawingml/2006/chart">
            <c:chart xmlns:c="http://schemas.openxmlformats.org/drawingml/2006/chart" r:id="rId9"/>
          </a:graphicData>
        </a:graphic>
      </p:graphicFrame>
      <p:sp>
        <p:nvSpPr>
          <p:cNvPr id="141" name="New shape"/>
          <p:cNvSpPr/>
          <p:nvPr/>
        </p:nvSpPr>
        <p:spPr>
          <a:xfrm>
            <a:off x="228600" y="4045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43" name="New shape" descr="15008"/>
          <p:cNvSpPr/>
          <p:nvPr/>
        </p:nvSpPr>
        <p:spPr>
          <a:xfrm>
            <a:off x="228600" y="4045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Q08:</a:t>
            </a:r>
            <a:r>
              <a:rPr sz="800" b="0">
                <a:solidFill>
                  <a:srgbClr val="1A1A1A"/>
                </a:solidFill>
                <a:latin typeface="Arial" pitchFamily="34" charset="0"/>
              </a:rPr>
              <a:t> Mission/Purpose</a:t>
            </a:r>
          </a:p>
        </p:txBody>
      </p:sp>
      <p:sp>
        <p:nvSpPr>
          <p:cNvPr id="144" name="New shape" descr="15008: count"/>
          <p:cNvSpPr/>
          <p:nvPr/>
        </p:nvSpPr>
        <p:spPr>
          <a:xfrm>
            <a:off x="2451100" y="4045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538</a:t>
            </a:r>
          </a:p>
        </p:txBody>
      </p:sp>
      <p:sp>
        <p:nvSpPr>
          <p:cNvPr id="145" name="New shape" descr="15008MEAN"/>
          <p:cNvSpPr/>
          <p:nvPr/>
        </p:nvSpPr>
        <p:spPr>
          <a:xfrm>
            <a:off x="3528483" y="4045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6" name="New shape" descr="15008MEANInside"/>
          <p:cNvSpPr/>
          <p:nvPr/>
        </p:nvSpPr>
        <p:spPr>
          <a:xfrm>
            <a:off x="3623733" y="404528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3.87</a:t>
            </a:r>
          </a:p>
        </p:txBody>
      </p:sp>
      <p:sp>
        <p:nvSpPr>
          <p:cNvPr id="147" name="New shape" descr="15008: prevMean"/>
          <p:cNvSpPr/>
          <p:nvPr/>
        </p:nvSpPr>
        <p:spPr>
          <a:xfrm>
            <a:off x="4605867" y="4045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3.88</a:t>
            </a:r>
          </a:p>
        </p:txBody>
      </p:sp>
      <p:sp>
        <p:nvSpPr>
          <p:cNvPr id="148" name="New shape" descr="15008: change"/>
          <p:cNvSpPr/>
          <p:nvPr/>
        </p:nvSpPr>
        <p:spPr>
          <a:xfrm>
            <a:off x="5683250" y="4045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-0.01</a:t>
            </a:r>
          </a:p>
        </p:txBody>
      </p:sp>
      <p:sp>
        <p:nvSpPr>
          <p:cNvPr id="149" name="New shape" descr="15008SYS_MEAN"/>
          <p:cNvSpPr/>
          <p:nvPr/>
        </p:nvSpPr>
        <p:spPr>
          <a:xfrm>
            <a:off x="6760634" y="4045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50" name="New shape" descr="15008SYS_MEANInside"/>
          <p:cNvSpPr/>
          <p:nvPr/>
        </p:nvSpPr>
        <p:spPr>
          <a:xfrm>
            <a:off x="6855884" y="407703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3.87</a:t>
            </a:r>
          </a:p>
        </p:txBody>
      </p:sp>
      <p:sp>
        <p:nvSpPr>
          <p:cNvPr id="151" name="New shape" descr="15008MEAN_PERRANK_W_HIGHER_ED"/>
          <p:cNvSpPr/>
          <p:nvPr/>
        </p:nvSpPr>
        <p:spPr>
          <a:xfrm>
            <a:off x="7838017" y="4045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52" name="New shape"/>
          <p:cNvSpPr/>
          <p:nvPr/>
        </p:nvSpPr>
        <p:spPr>
          <a:xfrm>
            <a:off x="7838017" y="4045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45</a:t>
            </a:r>
          </a:p>
        </p:txBody>
      </p:sp>
      <p:graphicFrame>
        <p:nvGraphicFramePr>
          <p:cNvPr id="153" name="ChartObject" descr="mprChart"/>
          <p:cNvGraphicFramePr/>
          <p:nvPr/>
        </p:nvGraphicFramePr>
        <p:xfrm>
          <a:off x="8161232" y="3981785"/>
          <a:ext cx="754168" cy="508000"/>
        </p:xfrm>
        <a:graphic>
          <a:graphicData uri="http://schemas.openxmlformats.org/drawingml/2006/chart">
            <c:chart xmlns:c="http://schemas.openxmlformats.org/drawingml/2006/chart" r:id="rId10"/>
          </a:graphicData>
        </a:graphic>
      </p:graphicFrame>
      <p:sp>
        <p:nvSpPr>
          <p:cNvPr id="155" name="New shape"/>
          <p:cNvSpPr/>
          <p:nvPr/>
        </p:nvSpPr>
        <p:spPr>
          <a:xfrm>
            <a:off x="228600" y="4426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57" name="New shape" descr="15009"/>
          <p:cNvSpPr/>
          <p:nvPr/>
        </p:nvSpPr>
        <p:spPr>
          <a:xfrm>
            <a:off x="228600" y="4426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Q09:</a:t>
            </a:r>
            <a:r>
              <a:rPr sz="800" b="0">
                <a:solidFill>
                  <a:srgbClr val="1A1A1A"/>
                </a:solidFill>
                <a:latin typeface="Arial" pitchFamily="34" charset="0"/>
              </a:rPr>
              <a:t> Committed to Quality</a:t>
            </a:r>
          </a:p>
        </p:txBody>
      </p:sp>
      <p:sp>
        <p:nvSpPr>
          <p:cNvPr id="158" name="New shape" descr="15009: count"/>
          <p:cNvSpPr/>
          <p:nvPr/>
        </p:nvSpPr>
        <p:spPr>
          <a:xfrm>
            <a:off x="2451100" y="4426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533</a:t>
            </a:r>
          </a:p>
        </p:txBody>
      </p:sp>
      <p:sp>
        <p:nvSpPr>
          <p:cNvPr id="159" name="New shape" descr="15009MEAN"/>
          <p:cNvSpPr/>
          <p:nvPr/>
        </p:nvSpPr>
        <p:spPr>
          <a:xfrm>
            <a:off x="3528483" y="4426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0" name="New shape" descr="15009MEANInside"/>
          <p:cNvSpPr/>
          <p:nvPr/>
        </p:nvSpPr>
        <p:spPr>
          <a:xfrm>
            <a:off x="3623733" y="4426285"/>
            <a:ext cx="886883"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4.26</a:t>
            </a:r>
          </a:p>
        </p:txBody>
      </p:sp>
      <p:sp>
        <p:nvSpPr>
          <p:cNvPr id="161" name="New shape" descr="15009: prevMean"/>
          <p:cNvSpPr/>
          <p:nvPr/>
        </p:nvSpPr>
        <p:spPr>
          <a:xfrm>
            <a:off x="4605867" y="4426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4.12</a:t>
            </a:r>
          </a:p>
        </p:txBody>
      </p:sp>
      <p:sp>
        <p:nvSpPr>
          <p:cNvPr id="162" name="New shape" descr="15009: change"/>
          <p:cNvSpPr/>
          <p:nvPr/>
        </p:nvSpPr>
        <p:spPr>
          <a:xfrm>
            <a:off x="5683250" y="4426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+0.14</a:t>
            </a:r>
          </a:p>
        </p:txBody>
      </p:sp>
      <p:sp>
        <p:nvSpPr>
          <p:cNvPr id="163" name="New shape" descr="15009SYS_MEAN"/>
          <p:cNvSpPr/>
          <p:nvPr/>
        </p:nvSpPr>
        <p:spPr>
          <a:xfrm>
            <a:off x="6760634" y="4426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4" name="New shape" descr="15009SYS_MEANInside"/>
          <p:cNvSpPr/>
          <p:nvPr/>
        </p:nvSpPr>
        <p:spPr>
          <a:xfrm>
            <a:off x="6855884" y="4458035"/>
            <a:ext cx="886883"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4.26</a:t>
            </a:r>
          </a:p>
        </p:txBody>
      </p:sp>
      <p:sp>
        <p:nvSpPr>
          <p:cNvPr id="165" name="New shape" descr="15009MEAN_PERRANK_W_HIGHER_ED"/>
          <p:cNvSpPr/>
          <p:nvPr/>
        </p:nvSpPr>
        <p:spPr>
          <a:xfrm>
            <a:off x="7838017" y="4426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6" name="New shape"/>
          <p:cNvSpPr/>
          <p:nvPr/>
        </p:nvSpPr>
        <p:spPr>
          <a:xfrm>
            <a:off x="7838017" y="4426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66</a:t>
            </a:r>
          </a:p>
        </p:txBody>
      </p:sp>
      <p:graphicFrame>
        <p:nvGraphicFramePr>
          <p:cNvPr id="167" name="ChartObject" descr="mprChart"/>
          <p:cNvGraphicFramePr/>
          <p:nvPr/>
        </p:nvGraphicFramePr>
        <p:xfrm>
          <a:off x="8161232" y="4362785"/>
          <a:ext cx="754168" cy="508000"/>
        </p:xfrm>
        <a:graphic>
          <a:graphicData uri="http://schemas.openxmlformats.org/drawingml/2006/chart">
            <c:chart xmlns:c="http://schemas.openxmlformats.org/drawingml/2006/chart" r:id="rId11"/>
          </a:graphicData>
        </a:graphic>
      </p:graphicFrame>
      <p:sp>
        <p:nvSpPr>
          <p:cNvPr id="169" name="New shape"/>
          <p:cNvSpPr/>
          <p:nvPr/>
        </p:nvSpPr>
        <p:spPr>
          <a:xfrm>
            <a:off x="228600" y="4807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71" name="New shape" descr="15010"/>
          <p:cNvSpPr/>
          <p:nvPr/>
        </p:nvSpPr>
        <p:spPr>
          <a:xfrm>
            <a:off x="228600" y="4807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Q10:</a:t>
            </a:r>
            <a:r>
              <a:rPr sz="800" b="0">
                <a:solidFill>
                  <a:srgbClr val="1A1A1A"/>
                </a:solidFill>
                <a:latin typeface="Arial" pitchFamily="34" charset="0"/>
              </a:rPr>
              <a:t> Best Friend</a:t>
            </a:r>
          </a:p>
        </p:txBody>
      </p:sp>
      <p:sp>
        <p:nvSpPr>
          <p:cNvPr id="172" name="New shape" descr="15010: count"/>
          <p:cNvSpPr/>
          <p:nvPr/>
        </p:nvSpPr>
        <p:spPr>
          <a:xfrm>
            <a:off x="2451100" y="480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472</a:t>
            </a:r>
          </a:p>
        </p:txBody>
      </p:sp>
      <p:sp>
        <p:nvSpPr>
          <p:cNvPr id="173" name="New shape" descr="15010MEAN"/>
          <p:cNvSpPr/>
          <p:nvPr/>
        </p:nvSpPr>
        <p:spPr>
          <a:xfrm>
            <a:off x="3528483" y="480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74" name="New shape" descr="15010MEANInside"/>
          <p:cNvSpPr/>
          <p:nvPr/>
        </p:nvSpPr>
        <p:spPr>
          <a:xfrm>
            <a:off x="3623733" y="480728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2.94</a:t>
            </a:r>
          </a:p>
        </p:txBody>
      </p:sp>
      <p:sp>
        <p:nvSpPr>
          <p:cNvPr id="175" name="New shape" descr="15010: prevMean"/>
          <p:cNvSpPr/>
          <p:nvPr/>
        </p:nvSpPr>
        <p:spPr>
          <a:xfrm>
            <a:off x="4605867" y="480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2.69</a:t>
            </a:r>
          </a:p>
        </p:txBody>
      </p:sp>
      <p:sp>
        <p:nvSpPr>
          <p:cNvPr id="176" name="New shape" descr="15010: change"/>
          <p:cNvSpPr/>
          <p:nvPr/>
        </p:nvSpPr>
        <p:spPr>
          <a:xfrm>
            <a:off x="5683250" y="480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77" name="New shape" descr="cellArrow"/>
          <p:cNvSpPr/>
          <p:nvPr/>
        </p:nvSpPr>
        <p:spPr>
          <a:xfrm>
            <a:off x="5835650" y="4889835"/>
            <a:ext cx="152400" cy="152400"/>
          </a:xfrm>
          <a:prstGeom prst="triangle">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78" name="New shape"/>
          <p:cNvSpPr/>
          <p:nvPr/>
        </p:nvSpPr>
        <p:spPr>
          <a:xfrm>
            <a:off x="5899150" y="4807285"/>
            <a:ext cx="9249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400">
                <a:solidFill>
                  <a:srgbClr val="1A1A1A"/>
                </a:solidFill>
                <a:latin typeface="Arial" pitchFamily="34" charset="0"/>
              </a:rPr>
              <a:t>+0.25</a:t>
            </a:r>
          </a:p>
        </p:txBody>
      </p:sp>
      <p:sp>
        <p:nvSpPr>
          <p:cNvPr id="179" name="New shape" descr="15010SYS_MEAN"/>
          <p:cNvSpPr/>
          <p:nvPr/>
        </p:nvSpPr>
        <p:spPr>
          <a:xfrm>
            <a:off x="6760634" y="4807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0" name="New shape" descr="15010SYS_MEANInside"/>
          <p:cNvSpPr/>
          <p:nvPr/>
        </p:nvSpPr>
        <p:spPr>
          <a:xfrm>
            <a:off x="6855884" y="4839035"/>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2.94</a:t>
            </a:r>
          </a:p>
        </p:txBody>
      </p:sp>
      <p:sp>
        <p:nvSpPr>
          <p:cNvPr id="181" name="New shape" descr="15010MEAN_PERRANK_W_HIGHER_ED"/>
          <p:cNvSpPr/>
          <p:nvPr/>
        </p:nvSpPr>
        <p:spPr>
          <a:xfrm>
            <a:off x="7838017" y="4807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2" name="New shape"/>
          <p:cNvSpPr/>
          <p:nvPr/>
        </p:nvSpPr>
        <p:spPr>
          <a:xfrm>
            <a:off x="7838017" y="4807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a:t>
            </a:r>
          </a:p>
        </p:txBody>
      </p:sp>
      <p:graphicFrame>
        <p:nvGraphicFramePr>
          <p:cNvPr id="183" name="ChartObject" descr="mprChart"/>
          <p:cNvGraphicFramePr/>
          <p:nvPr/>
        </p:nvGraphicFramePr>
        <p:xfrm>
          <a:off x="8161232" y="4743785"/>
          <a:ext cx="754168" cy="508000"/>
        </p:xfrm>
        <a:graphic>
          <a:graphicData uri="http://schemas.openxmlformats.org/drawingml/2006/chart">
            <c:chart xmlns:c="http://schemas.openxmlformats.org/drawingml/2006/chart" r:id="rId12"/>
          </a:graphicData>
        </a:graphic>
      </p:graphicFrame>
      <p:sp>
        <p:nvSpPr>
          <p:cNvPr id="185" name="New shape"/>
          <p:cNvSpPr/>
          <p:nvPr/>
        </p:nvSpPr>
        <p:spPr>
          <a:xfrm>
            <a:off x="228600" y="5188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87" name="New shape" descr="15011"/>
          <p:cNvSpPr/>
          <p:nvPr/>
        </p:nvSpPr>
        <p:spPr>
          <a:xfrm>
            <a:off x="228600" y="5188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Q11:</a:t>
            </a:r>
            <a:r>
              <a:rPr sz="800" b="0">
                <a:solidFill>
                  <a:srgbClr val="1A1A1A"/>
                </a:solidFill>
                <a:latin typeface="Arial" pitchFamily="34" charset="0"/>
              </a:rPr>
              <a:t> Progress</a:t>
            </a:r>
          </a:p>
        </p:txBody>
      </p:sp>
      <p:sp>
        <p:nvSpPr>
          <p:cNvPr id="188" name="New shape" descr="15011: count"/>
          <p:cNvSpPr/>
          <p:nvPr/>
        </p:nvSpPr>
        <p:spPr>
          <a:xfrm>
            <a:off x="2451100" y="518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528</a:t>
            </a:r>
          </a:p>
        </p:txBody>
      </p:sp>
      <p:sp>
        <p:nvSpPr>
          <p:cNvPr id="189" name="New shape" descr="15011MEAN"/>
          <p:cNvSpPr/>
          <p:nvPr/>
        </p:nvSpPr>
        <p:spPr>
          <a:xfrm>
            <a:off x="3528483" y="518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90" name="New shape" descr="15011MEANInside"/>
          <p:cNvSpPr/>
          <p:nvPr/>
        </p:nvSpPr>
        <p:spPr>
          <a:xfrm>
            <a:off x="3623733" y="518828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3.73</a:t>
            </a:r>
          </a:p>
        </p:txBody>
      </p:sp>
      <p:sp>
        <p:nvSpPr>
          <p:cNvPr id="191" name="New shape" descr="15011: prevMean"/>
          <p:cNvSpPr/>
          <p:nvPr/>
        </p:nvSpPr>
        <p:spPr>
          <a:xfrm>
            <a:off x="4605867" y="518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3.52</a:t>
            </a:r>
          </a:p>
        </p:txBody>
      </p:sp>
      <p:sp>
        <p:nvSpPr>
          <p:cNvPr id="192" name="New shape" descr="15011: change"/>
          <p:cNvSpPr/>
          <p:nvPr/>
        </p:nvSpPr>
        <p:spPr>
          <a:xfrm>
            <a:off x="5683250" y="518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93" name="New shape" descr="cellArrow"/>
          <p:cNvSpPr/>
          <p:nvPr/>
        </p:nvSpPr>
        <p:spPr>
          <a:xfrm>
            <a:off x="5835650" y="5270835"/>
            <a:ext cx="152400" cy="152400"/>
          </a:xfrm>
          <a:prstGeom prst="triangle">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94" name="New shape"/>
          <p:cNvSpPr/>
          <p:nvPr/>
        </p:nvSpPr>
        <p:spPr>
          <a:xfrm>
            <a:off x="5899150" y="5188285"/>
            <a:ext cx="9249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400">
                <a:solidFill>
                  <a:srgbClr val="1A1A1A"/>
                </a:solidFill>
                <a:latin typeface="Arial" pitchFamily="34" charset="0"/>
              </a:rPr>
              <a:t>+0.21</a:t>
            </a:r>
          </a:p>
        </p:txBody>
      </p:sp>
      <p:sp>
        <p:nvSpPr>
          <p:cNvPr id="195" name="New shape" descr="15011SYS_MEAN"/>
          <p:cNvSpPr/>
          <p:nvPr/>
        </p:nvSpPr>
        <p:spPr>
          <a:xfrm>
            <a:off x="6760634" y="5188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96" name="New shape" descr="15011SYS_MEANInside"/>
          <p:cNvSpPr/>
          <p:nvPr/>
        </p:nvSpPr>
        <p:spPr>
          <a:xfrm>
            <a:off x="6855884" y="522003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3.73</a:t>
            </a:r>
          </a:p>
        </p:txBody>
      </p:sp>
      <p:sp>
        <p:nvSpPr>
          <p:cNvPr id="197" name="New shape" descr="15011MEAN_PERRANK_W_HIGHER_ED"/>
          <p:cNvSpPr/>
          <p:nvPr/>
        </p:nvSpPr>
        <p:spPr>
          <a:xfrm>
            <a:off x="7838017" y="5188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98" name="New shape"/>
          <p:cNvSpPr/>
          <p:nvPr/>
        </p:nvSpPr>
        <p:spPr>
          <a:xfrm>
            <a:off x="7838017" y="5188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50</a:t>
            </a:r>
          </a:p>
        </p:txBody>
      </p:sp>
      <p:graphicFrame>
        <p:nvGraphicFramePr>
          <p:cNvPr id="199" name="ChartObject" descr="mprChart"/>
          <p:cNvGraphicFramePr/>
          <p:nvPr/>
        </p:nvGraphicFramePr>
        <p:xfrm>
          <a:off x="8161232" y="5124785"/>
          <a:ext cx="754168" cy="508000"/>
        </p:xfrm>
        <a:graphic>
          <a:graphicData uri="http://schemas.openxmlformats.org/drawingml/2006/chart">
            <c:chart xmlns:c="http://schemas.openxmlformats.org/drawingml/2006/chart" r:id="rId13"/>
          </a:graphicData>
        </a:graphic>
      </p:graphicFrame>
      <p:sp>
        <p:nvSpPr>
          <p:cNvPr id="201" name="New shape"/>
          <p:cNvSpPr/>
          <p:nvPr/>
        </p:nvSpPr>
        <p:spPr>
          <a:xfrm>
            <a:off x="228600" y="5569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203" name="New shape" descr="15012"/>
          <p:cNvSpPr/>
          <p:nvPr/>
        </p:nvSpPr>
        <p:spPr>
          <a:xfrm>
            <a:off x="228600" y="5569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Q12:</a:t>
            </a:r>
            <a:r>
              <a:rPr sz="800" b="0">
                <a:solidFill>
                  <a:srgbClr val="1A1A1A"/>
                </a:solidFill>
                <a:latin typeface="Arial" pitchFamily="34" charset="0"/>
              </a:rPr>
              <a:t> Learn and Grow</a:t>
            </a:r>
          </a:p>
        </p:txBody>
      </p:sp>
      <p:sp>
        <p:nvSpPr>
          <p:cNvPr id="204" name="New shape" descr="15012: count"/>
          <p:cNvSpPr/>
          <p:nvPr/>
        </p:nvSpPr>
        <p:spPr>
          <a:xfrm>
            <a:off x="2451100" y="5569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532</a:t>
            </a:r>
          </a:p>
        </p:txBody>
      </p:sp>
      <p:sp>
        <p:nvSpPr>
          <p:cNvPr id="205" name="New shape" descr="15012MEAN"/>
          <p:cNvSpPr/>
          <p:nvPr/>
        </p:nvSpPr>
        <p:spPr>
          <a:xfrm>
            <a:off x="3528483" y="5569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06" name="New shape" descr="15012MEANInside"/>
          <p:cNvSpPr/>
          <p:nvPr/>
        </p:nvSpPr>
        <p:spPr>
          <a:xfrm>
            <a:off x="3623733" y="556928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3.76</a:t>
            </a:r>
          </a:p>
        </p:txBody>
      </p:sp>
      <p:sp>
        <p:nvSpPr>
          <p:cNvPr id="207" name="New shape" descr="15012: prevMean"/>
          <p:cNvSpPr/>
          <p:nvPr/>
        </p:nvSpPr>
        <p:spPr>
          <a:xfrm>
            <a:off x="4605867" y="5569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3.73</a:t>
            </a:r>
          </a:p>
        </p:txBody>
      </p:sp>
      <p:sp>
        <p:nvSpPr>
          <p:cNvPr id="208" name="New shape" descr="15012: change"/>
          <p:cNvSpPr/>
          <p:nvPr/>
        </p:nvSpPr>
        <p:spPr>
          <a:xfrm>
            <a:off x="5683250" y="5569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+0.03</a:t>
            </a:r>
          </a:p>
        </p:txBody>
      </p:sp>
      <p:sp>
        <p:nvSpPr>
          <p:cNvPr id="209" name="New shape" descr="15012SYS_MEAN"/>
          <p:cNvSpPr/>
          <p:nvPr/>
        </p:nvSpPr>
        <p:spPr>
          <a:xfrm>
            <a:off x="6760634" y="5569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10" name="New shape" descr="15012SYS_MEANInside"/>
          <p:cNvSpPr/>
          <p:nvPr/>
        </p:nvSpPr>
        <p:spPr>
          <a:xfrm>
            <a:off x="6855884" y="560103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3.76</a:t>
            </a:r>
          </a:p>
        </p:txBody>
      </p:sp>
      <p:sp>
        <p:nvSpPr>
          <p:cNvPr id="211" name="New shape" descr="15012MEAN_PERRANK_W_HIGHER_ED"/>
          <p:cNvSpPr/>
          <p:nvPr/>
        </p:nvSpPr>
        <p:spPr>
          <a:xfrm>
            <a:off x="7838017" y="5569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12" name="New shape"/>
          <p:cNvSpPr/>
          <p:nvPr/>
        </p:nvSpPr>
        <p:spPr>
          <a:xfrm>
            <a:off x="7838017" y="5569285"/>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40</a:t>
            </a:r>
          </a:p>
        </p:txBody>
      </p:sp>
      <p:graphicFrame>
        <p:nvGraphicFramePr>
          <p:cNvPr id="213" name="ChartObject" descr="mprChart"/>
          <p:cNvGraphicFramePr/>
          <p:nvPr/>
        </p:nvGraphicFramePr>
        <p:xfrm>
          <a:off x="8161232" y="5505785"/>
          <a:ext cx="754168" cy="508000"/>
        </p:xfrm>
        <a:graphic>
          <a:graphicData uri="http://schemas.openxmlformats.org/drawingml/2006/chart">
            <c:chart xmlns:c="http://schemas.openxmlformats.org/drawingml/2006/chart" r:id="rId14"/>
          </a:graphicData>
        </a:graphic>
      </p:graphicFrame>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4</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Culture of Inclusion Index</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Percentile Rank in Gallup Overall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Culture of Inclusion Index</a:t>
            </a:r>
          </a:p>
        </p:txBody>
      </p:sp>
      <p:sp>
        <p:nvSpPr>
          <p:cNvPr id="20" name="New shape" descr="ttlRespondents"/>
          <p:cNvSpPr/>
          <p:nvPr/>
        </p:nvSpPr>
        <p:spPr>
          <a:xfrm>
            <a:off x="457200" y="1405428"/>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1664767"/>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521</a:t>
            </a:r>
          </a:p>
        </p:txBody>
      </p:sp>
      <p:sp>
        <p:nvSpPr>
          <p:cNvPr id="22" name="New shape" descr="spdDial"/>
          <p:cNvSpPr/>
          <p:nvPr/>
        </p:nvSpPr>
        <p:spPr>
          <a:xfrm>
            <a:off x="3303451" y="1405428"/>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CURRENT MEAN</a:t>
            </a:r>
          </a:p>
        </p:txBody>
      </p:sp>
      <p:graphicFrame>
        <p:nvGraphicFramePr>
          <p:cNvPr id="23" name="ChartObject" descr="spdDialValue"/>
          <p:cNvGraphicFramePr/>
          <p:nvPr/>
        </p:nvGraphicFramePr>
        <p:xfrm>
          <a:off x="2918851" y="1537767"/>
          <a:ext cx="2849097" cy="2054199"/>
        </p:xfrm>
        <a:graphic>
          <a:graphicData uri="http://schemas.openxmlformats.org/drawingml/2006/chart">
            <c:chart xmlns:c="http://schemas.openxmlformats.org/drawingml/2006/chart" r:id="rId2"/>
          </a:graphicData>
        </a:graphic>
      </p:graphicFrame>
      <p:sp>
        <p:nvSpPr>
          <p:cNvPr id="24" name="New shape"/>
          <p:cNvSpPr/>
          <p:nvPr/>
        </p:nvSpPr>
        <p:spPr>
          <a:xfrm>
            <a:off x="2918851" y="1537767"/>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000">
                <a:solidFill>
                  <a:srgbClr val="000000"/>
                </a:solidFill>
                <a:latin typeface="Arial" pitchFamily="34" charset="0"/>
              </a:rPr>
              <a:t>3.70</a:t>
            </a:r>
          </a:p>
        </p:txBody>
      </p:sp>
      <p:sp>
        <p:nvSpPr>
          <p:cNvPr id="25" name="New shape"/>
          <p:cNvSpPr/>
          <p:nvPr/>
        </p:nvSpPr>
        <p:spPr>
          <a:xfrm>
            <a:off x="3535035" y="2935387"/>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6" name="New shape"/>
          <p:cNvSpPr/>
          <p:nvPr/>
        </p:nvSpPr>
        <p:spPr>
          <a:xfrm>
            <a:off x="3534608" y="2935387"/>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sz="900">
                <a:solidFill>
                  <a:srgbClr val="000000"/>
                </a:solidFill>
                <a:latin typeface="Arial" pitchFamily="34" charset="0"/>
              </a:rPr>
              <a:t>Change:</a:t>
            </a:r>
          </a:p>
        </p:txBody>
      </p:sp>
      <p:sp>
        <p:nvSpPr>
          <p:cNvPr id="27" name="New shape"/>
          <p:cNvSpPr/>
          <p:nvPr/>
        </p:nvSpPr>
        <p:spPr>
          <a:xfrm>
            <a:off x="4390620" y="2935387"/>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900">
                <a:solidFill>
                  <a:srgbClr val="000000"/>
                </a:solidFill>
                <a:latin typeface="Arial" pitchFamily="34" charset="0"/>
              </a:rPr>
              <a:t>+0.14</a:t>
            </a:r>
          </a:p>
        </p:txBody>
      </p:sp>
      <p:sp>
        <p:nvSpPr>
          <p:cNvPr id="28" name="New shape" descr="mprMeasure"/>
          <p:cNvSpPr/>
          <p:nvPr/>
        </p:nvSpPr>
        <p:spPr>
          <a:xfrm>
            <a:off x="6149702" y="1405428"/>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MEAN PERCENTILE RANK</a:t>
            </a:r>
          </a:p>
        </p:txBody>
      </p:sp>
      <p:sp>
        <p:nvSpPr>
          <p:cNvPr id="29" name="New shape" descr="mprMeasureValue"/>
          <p:cNvSpPr/>
          <p:nvPr/>
        </p:nvSpPr>
        <p:spPr>
          <a:xfrm>
            <a:off x="6149701" y="1664767"/>
            <a:ext cx="855584"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25</a:t>
            </a:r>
          </a:p>
        </p:txBody>
      </p:sp>
      <p:graphicFrame>
        <p:nvGraphicFramePr>
          <p:cNvPr id="30" name="ChartObject" descr="mprChart"/>
          <p:cNvGraphicFramePr/>
          <p:nvPr/>
        </p:nvGraphicFramePr>
        <p:xfrm>
          <a:off x="6814786" y="1664767"/>
          <a:ext cx="1990667" cy="503423"/>
        </p:xfrm>
        <a:graphic>
          <a:graphicData uri="http://schemas.openxmlformats.org/drawingml/2006/chart">
            <c:chart xmlns:c="http://schemas.openxmlformats.org/drawingml/2006/chart" r:id="rId3"/>
          </a:graphicData>
        </a:graphic>
      </p:graphicFrame>
      <p:sp>
        <p:nvSpPr>
          <p:cNvPr id="31" name="New shape" descr="db"/>
          <p:cNvSpPr/>
          <p:nvPr/>
        </p:nvSpPr>
        <p:spPr>
          <a:xfrm>
            <a:off x="6149702" y="2168190"/>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Database: Gallup Overall</a:t>
            </a:r>
          </a:p>
        </p:txBody>
      </p:sp>
      <p:sp>
        <p:nvSpPr>
          <p:cNvPr id="32" name="New shape" descr="freqDistFooter"/>
          <p:cNvSpPr/>
          <p:nvPr/>
        </p:nvSpPr>
        <p:spPr>
          <a:xfrm>
            <a:off x="0" y="59690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	Respondents can select multiple responses for multi-select questions.</a:t>
            </a:r>
          </a:p>
        </p:txBody>
      </p:sp>
      <p:sp>
        <p:nvSpPr>
          <p:cNvPr id="33" name="New shape" descr="Questions"/>
          <p:cNvSpPr/>
          <p:nvPr/>
        </p:nvSpPr>
        <p:spPr>
          <a:xfrm>
            <a:off x="228600" y="3210966"/>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34" name="New shape" descr="Total N"/>
          <p:cNvSpPr/>
          <p:nvPr/>
        </p:nvSpPr>
        <p:spPr>
          <a:xfrm>
            <a:off x="2451100"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35" name="New shape" descr="Current Mean"/>
          <p:cNvSpPr/>
          <p:nvPr/>
        </p:nvSpPr>
        <p:spPr>
          <a:xfrm>
            <a:off x="3528483"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36" name="New shape" descr="Last Mean"/>
          <p:cNvSpPr/>
          <p:nvPr/>
        </p:nvSpPr>
        <p:spPr>
          <a:xfrm>
            <a:off x="4605867"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Last Mean</a:t>
            </a:r>
          </a:p>
        </p:txBody>
      </p:sp>
      <p:sp>
        <p:nvSpPr>
          <p:cNvPr id="37" name="New shape" descr="Change"/>
          <p:cNvSpPr/>
          <p:nvPr/>
        </p:nvSpPr>
        <p:spPr>
          <a:xfrm>
            <a:off x="5683250"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Change</a:t>
            </a:r>
          </a:p>
        </p:txBody>
      </p:sp>
      <p:sp>
        <p:nvSpPr>
          <p:cNvPr id="38" name="New shape" descr="Company Overall Current Mean"/>
          <p:cNvSpPr/>
          <p:nvPr/>
        </p:nvSpPr>
        <p:spPr>
          <a:xfrm>
            <a:off x="6760634"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Company Overall Current Mean</a:t>
            </a:r>
          </a:p>
        </p:txBody>
      </p:sp>
      <p:sp>
        <p:nvSpPr>
          <p:cNvPr id="39" name="New shape" descr="Mean Percentile Rank - Industry - Education - Postsecondary/Higher Education"/>
          <p:cNvSpPr/>
          <p:nvPr/>
        </p:nvSpPr>
        <p:spPr>
          <a:xfrm>
            <a:off x="7838017"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lnSpcReduction="10000"/>
          </a:bodyPr>
          <a:lstStyle/>
          <a:p>
            <a:pPr algn="ctr"/>
            <a:r>
              <a:rPr sz="900">
                <a:solidFill>
                  <a:srgbClr val="666666"/>
                </a:solidFill>
                <a:latin typeface="Arial" pitchFamily="34" charset="0"/>
              </a:rPr>
              <a:t>Mean Percentile Rank - Industry - Education - Postsecondary/Higher Education</a:t>
            </a:r>
          </a:p>
        </p:txBody>
      </p:sp>
      <p:sp>
        <p:nvSpPr>
          <p:cNvPr id="40" name="New shape"/>
          <p:cNvSpPr/>
          <p:nvPr/>
        </p:nvSpPr>
        <p:spPr>
          <a:xfrm>
            <a:off x="228600" y="3591966"/>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42" name="New shape" descr="26487"/>
          <p:cNvSpPr/>
          <p:nvPr/>
        </p:nvSpPr>
        <p:spPr>
          <a:xfrm>
            <a:off x="228600" y="3593236"/>
            <a:ext cx="2222500"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20000"/>
          </a:bodyPr>
          <a:lstStyle/>
          <a:p>
            <a:pPr algn="l"/>
            <a:r>
              <a:rPr sz="800">
                <a:solidFill>
                  <a:srgbClr val="1A1A1A"/>
                </a:solidFill>
                <a:latin typeface="Arial" pitchFamily="34" charset="0"/>
              </a:rPr>
              <a:t>If I raised a concern about ethics and integrity, I am confident my employer would do what is right.</a:t>
            </a:r>
          </a:p>
        </p:txBody>
      </p:sp>
      <p:sp>
        <p:nvSpPr>
          <p:cNvPr id="43" name="New shape" descr="26487: count"/>
          <p:cNvSpPr/>
          <p:nvPr/>
        </p:nvSpPr>
        <p:spPr>
          <a:xfrm>
            <a:off x="2451100" y="3593236"/>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531</a:t>
            </a:r>
          </a:p>
        </p:txBody>
      </p:sp>
      <p:sp>
        <p:nvSpPr>
          <p:cNvPr id="44" name="New shape" descr="26487MEAN"/>
          <p:cNvSpPr/>
          <p:nvPr/>
        </p:nvSpPr>
        <p:spPr>
          <a:xfrm>
            <a:off x="3528483" y="3593236"/>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5" name="New shape" descr="26487MEANInside"/>
          <p:cNvSpPr/>
          <p:nvPr/>
        </p:nvSpPr>
        <p:spPr>
          <a:xfrm>
            <a:off x="3623733" y="363156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3.77</a:t>
            </a:r>
          </a:p>
        </p:txBody>
      </p:sp>
      <p:sp>
        <p:nvSpPr>
          <p:cNvPr id="46" name="New shape" descr="26487: prevMean"/>
          <p:cNvSpPr/>
          <p:nvPr/>
        </p:nvSpPr>
        <p:spPr>
          <a:xfrm>
            <a:off x="4605867" y="3593236"/>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3.65</a:t>
            </a:r>
          </a:p>
        </p:txBody>
      </p:sp>
      <p:sp>
        <p:nvSpPr>
          <p:cNvPr id="47" name="New shape" descr="26487: change"/>
          <p:cNvSpPr/>
          <p:nvPr/>
        </p:nvSpPr>
        <p:spPr>
          <a:xfrm>
            <a:off x="5683250" y="3593236"/>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+0.12</a:t>
            </a:r>
          </a:p>
        </p:txBody>
      </p:sp>
      <p:sp>
        <p:nvSpPr>
          <p:cNvPr id="48" name="New shape" descr="26487SYS_MEAN"/>
          <p:cNvSpPr/>
          <p:nvPr/>
        </p:nvSpPr>
        <p:spPr>
          <a:xfrm>
            <a:off x="6760634" y="3593236"/>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9" name="New shape" descr="26487SYS_MEANInside"/>
          <p:cNvSpPr/>
          <p:nvPr/>
        </p:nvSpPr>
        <p:spPr>
          <a:xfrm>
            <a:off x="6855884" y="363156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3.77</a:t>
            </a:r>
          </a:p>
        </p:txBody>
      </p:sp>
      <p:sp>
        <p:nvSpPr>
          <p:cNvPr id="50" name="New shape" descr="26487MEAN_PERRANK_W_HIGHER_ED"/>
          <p:cNvSpPr/>
          <p:nvPr/>
        </p:nvSpPr>
        <p:spPr>
          <a:xfrm>
            <a:off x="7838017" y="3593236"/>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1" name="New shape"/>
          <p:cNvSpPr/>
          <p:nvPr/>
        </p:nvSpPr>
        <p:spPr>
          <a:xfrm>
            <a:off x="7838017" y="3593236"/>
            <a:ext cx="538692"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57</a:t>
            </a:r>
          </a:p>
        </p:txBody>
      </p:sp>
      <p:graphicFrame>
        <p:nvGraphicFramePr>
          <p:cNvPr id="52" name="ChartObject" descr="mprChart"/>
          <p:cNvGraphicFramePr/>
          <p:nvPr/>
        </p:nvGraphicFramePr>
        <p:xfrm>
          <a:off x="8161232" y="3536315"/>
          <a:ext cx="754168" cy="508000"/>
        </p:xfrm>
        <a:graphic>
          <a:graphicData uri="http://schemas.openxmlformats.org/drawingml/2006/chart">
            <c:chart xmlns:c="http://schemas.openxmlformats.org/drawingml/2006/chart" r:id="rId4"/>
          </a:graphicData>
        </a:graphic>
      </p:graphicFrame>
      <p:sp>
        <p:nvSpPr>
          <p:cNvPr id="54" name="New shape"/>
          <p:cNvSpPr/>
          <p:nvPr/>
        </p:nvSpPr>
        <p:spPr>
          <a:xfrm>
            <a:off x="228600" y="398739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6" name="New shape" descr="27047"/>
          <p:cNvSpPr/>
          <p:nvPr/>
        </p:nvSpPr>
        <p:spPr>
          <a:xfrm>
            <a:off x="228600" y="398739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My workplace is committed to building the strengths of each associate.</a:t>
            </a:r>
          </a:p>
        </p:txBody>
      </p:sp>
      <p:sp>
        <p:nvSpPr>
          <p:cNvPr id="57" name="New shape" descr="27047: count"/>
          <p:cNvSpPr/>
          <p:nvPr/>
        </p:nvSpPr>
        <p:spPr>
          <a:xfrm>
            <a:off x="2451100" y="398739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533</a:t>
            </a:r>
          </a:p>
        </p:txBody>
      </p:sp>
      <p:sp>
        <p:nvSpPr>
          <p:cNvPr id="58" name="New shape" descr="27047MEAN"/>
          <p:cNvSpPr/>
          <p:nvPr/>
        </p:nvSpPr>
        <p:spPr>
          <a:xfrm>
            <a:off x="3528483" y="398739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9" name="New shape" descr="27047MEANInside"/>
          <p:cNvSpPr/>
          <p:nvPr/>
        </p:nvSpPr>
        <p:spPr>
          <a:xfrm>
            <a:off x="3623733" y="3987394"/>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3.31</a:t>
            </a:r>
          </a:p>
        </p:txBody>
      </p:sp>
      <p:sp>
        <p:nvSpPr>
          <p:cNvPr id="60" name="New shape" descr="27047: prevMean"/>
          <p:cNvSpPr/>
          <p:nvPr/>
        </p:nvSpPr>
        <p:spPr>
          <a:xfrm>
            <a:off x="4605867" y="398739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3.12</a:t>
            </a:r>
          </a:p>
        </p:txBody>
      </p:sp>
      <p:sp>
        <p:nvSpPr>
          <p:cNvPr id="61" name="New shape" descr="27047: change"/>
          <p:cNvSpPr/>
          <p:nvPr/>
        </p:nvSpPr>
        <p:spPr>
          <a:xfrm>
            <a:off x="5683250" y="398739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+0.19</a:t>
            </a:r>
          </a:p>
        </p:txBody>
      </p:sp>
      <p:sp>
        <p:nvSpPr>
          <p:cNvPr id="62" name="New shape" descr="27047SYS_MEAN"/>
          <p:cNvSpPr/>
          <p:nvPr/>
        </p:nvSpPr>
        <p:spPr>
          <a:xfrm>
            <a:off x="6760634" y="398739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3" name="New shape" descr="27047SYS_MEANInside"/>
          <p:cNvSpPr/>
          <p:nvPr/>
        </p:nvSpPr>
        <p:spPr>
          <a:xfrm>
            <a:off x="6855884" y="4019144"/>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3.31</a:t>
            </a:r>
          </a:p>
        </p:txBody>
      </p:sp>
      <p:sp>
        <p:nvSpPr>
          <p:cNvPr id="64" name="New shape" descr="27047MEAN_PERRANK_W_HIGHER_ED"/>
          <p:cNvSpPr/>
          <p:nvPr/>
        </p:nvSpPr>
        <p:spPr>
          <a:xfrm>
            <a:off x="7838017" y="398739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5" name="New shape"/>
          <p:cNvSpPr/>
          <p:nvPr/>
        </p:nvSpPr>
        <p:spPr>
          <a:xfrm>
            <a:off x="7838017" y="398739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67" name="New shape"/>
          <p:cNvSpPr/>
          <p:nvPr/>
        </p:nvSpPr>
        <p:spPr>
          <a:xfrm>
            <a:off x="228600" y="436839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69" name="New shape" descr="26262"/>
          <p:cNvSpPr/>
          <p:nvPr/>
        </p:nvSpPr>
        <p:spPr>
          <a:xfrm>
            <a:off x="228600" y="4368394"/>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a:solidFill>
                  <a:srgbClr val="1A1A1A"/>
                </a:solidFill>
                <a:latin typeface="Arial" pitchFamily="34" charset="0"/>
              </a:rPr>
              <a:t>At work, I am treated with respect.</a:t>
            </a:r>
          </a:p>
        </p:txBody>
      </p:sp>
      <p:sp>
        <p:nvSpPr>
          <p:cNvPr id="70" name="New shape" descr="26262: count"/>
          <p:cNvSpPr/>
          <p:nvPr/>
        </p:nvSpPr>
        <p:spPr>
          <a:xfrm>
            <a:off x="2451100" y="436839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543</a:t>
            </a:r>
          </a:p>
        </p:txBody>
      </p:sp>
      <p:sp>
        <p:nvSpPr>
          <p:cNvPr id="71" name="New shape" descr="26262MEAN"/>
          <p:cNvSpPr/>
          <p:nvPr/>
        </p:nvSpPr>
        <p:spPr>
          <a:xfrm>
            <a:off x="3528483" y="436839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2" name="New shape" descr="26262MEANInside"/>
          <p:cNvSpPr/>
          <p:nvPr/>
        </p:nvSpPr>
        <p:spPr>
          <a:xfrm>
            <a:off x="3623733" y="436839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4.02</a:t>
            </a:r>
          </a:p>
        </p:txBody>
      </p:sp>
      <p:sp>
        <p:nvSpPr>
          <p:cNvPr id="73" name="New shape" descr="26262: prevMean"/>
          <p:cNvSpPr/>
          <p:nvPr/>
        </p:nvSpPr>
        <p:spPr>
          <a:xfrm>
            <a:off x="4605867" y="436839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3.92</a:t>
            </a:r>
          </a:p>
        </p:txBody>
      </p:sp>
      <p:sp>
        <p:nvSpPr>
          <p:cNvPr id="74" name="New shape" descr="26262: change"/>
          <p:cNvSpPr/>
          <p:nvPr/>
        </p:nvSpPr>
        <p:spPr>
          <a:xfrm>
            <a:off x="5683250" y="4368394"/>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+0.10</a:t>
            </a:r>
          </a:p>
        </p:txBody>
      </p:sp>
      <p:sp>
        <p:nvSpPr>
          <p:cNvPr id="75" name="New shape" descr="26262SYS_MEAN"/>
          <p:cNvSpPr/>
          <p:nvPr/>
        </p:nvSpPr>
        <p:spPr>
          <a:xfrm>
            <a:off x="6760634" y="436839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6" name="New shape" descr="26262SYS_MEANInside"/>
          <p:cNvSpPr/>
          <p:nvPr/>
        </p:nvSpPr>
        <p:spPr>
          <a:xfrm>
            <a:off x="6855884" y="440014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4.02</a:t>
            </a:r>
          </a:p>
        </p:txBody>
      </p:sp>
      <p:sp>
        <p:nvSpPr>
          <p:cNvPr id="77" name="New shape" descr="26262MEAN_PERRANK_W_HIGHER_ED"/>
          <p:cNvSpPr/>
          <p:nvPr/>
        </p:nvSpPr>
        <p:spPr>
          <a:xfrm>
            <a:off x="7838017" y="4368394"/>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8" name="New shape"/>
          <p:cNvSpPr/>
          <p:nvPr/>
        </p:nvSpPr>
        <p:spPr>
          <a:xfrm>
            <a:off x="7838017" y="4368394"/>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49</a:t>
            </a:r>
          </a:p>
        </p:txBody>
      </p:sp>
      <p:graphicFrame>
        <p:nvGraphicFramePr>
          <p:cNvPr id="79" name="ChartObject" descr="mprChart"/>
          <p:cNvGraphicFramePr/>
          <p:nvPr/>
        </p:nvGraphicFramePr>
        <p:xfrm>
          <a:off x="8161232" y="4304894"/>
          <a:ext cx="754168" cy="508000"/>
        </p:xfrm>
        <a:graphic>
          <a:graphicData uri="http://schemas.openxmlformats.org/drawingml/2006/chart">
            <c:chart xmlns:c="http://schemas.openxmlformats.org/drawingml/2006/chart" r:id="rId5"/>
          </a:graphicData>
        </a:graphic>
      </p:graphicFrame>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5</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Wellbeing View Index</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Percentile Rank in Gallup Overall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Wellbeing View Index</a:t>
            </a:r>
          </a:p>
        </p:txBody>
      </p:sp>
      <p:sp>
        <p:nvSpPr>
          <p:cNvPr id="20" name="New shape" descr="ttlRespondents"/>
          <p:cNvSpPr/>
          <p:nvPr/>
        </p:nvSpPr>
        <p:spPr>
          <a:xfrm>
            <a:off x="457200" y="1405428"/>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1664767"/>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384</a:t>
            </a:r>
          </a:p>
        </p:txBody>
      </p:sp>
      <p:sp>
        <p:nvSpPr>
          <p:cNvPr id="22" name="New shape" descr="spdDial"/>
          <p:cNvSpPr/>
          <p:nvPr/>
        </p:nvSpPr>
        <p:spPr>
          <a:xfrm>
            <a:off x="3303451" y="1405428"/>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CURRENT MEAN</a:t>
            </a:r>
          </a:p>
        </p:txBody>
      </p:sp>
      <p:graphicFrame>
        <p:nvGraphicFramePr>
          <p:cNvPr id="23" name="ChartObject" descr="spdDialValue"/>
          <p:cNvGraphicFramePr/>
          <p:nvPr/>
        </p:nvGraphicFramePr>
        <p:xfrm>
          <a:off x="2918851" y="1537767"/>
          <a:ext cx="2849097" cy="2054199"/>
        </p:xfrm>
        <a:graphic>
          <a:graphicData uri="http://schemas.openxmlformats.org/drawingml/2006/chart">
            <c:chart xmlns:c="http://schemas.openxmlformats.org/drawingml/2006/chart" r:id="rId2"/>
          </a:graphicData>
        </a:graphic>
      </p:graphicFrame>
      <p:sp>
        <p:nvSpPr>
          <p:cNvPr id="24" name="New shape"/>
          <p:cNvSpPr/>
          <p:nvPr/>
        </p:nvSpPr>
        <p:spPr>
          <a:xfrm>
            <a:off x="2918851" y="1537767"/>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000">
                <a:solidFill>
                  <a:srgbClr val="000000"/>
                </a:solidFill>
                <a:latin typeface="Arial" pitchFamily="34" charset="0"/>
              </a:rPr>
              <a:t>3.46</a:t>
            </a:r>
          </a:p>
        </p:txBody>
      </p:sp>
      <p:sp>
        <p:nvSpPr>
          <p:cNvPr id="25" name="New shape"/>
          <p:cNvSpPr/>
          <p:nvPr/>
        </p:nvSpPr>
        <p:spPr>
          <a:xfrm>
            <a:off x="3535035" y="2935387"/>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6" name="New shape"/>
          <p:cNvSpPr/>
          <p:nvPr/>
        </p:nvSpPr>
        <p:spPr>
          <a:xfrm>
            <a:off x="3534608" y="2935387"/>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sz="900">
                <a:solidFill>
                  <a:srgbClr val="000000"/>
                </a:solidFill>
                <a:latin typeface="Arial" pitchFamily="34" charset="0"/>
              </a:rPr>
              <a:t>Change:</a:t>
            </a:r>
          </a:p>
        </p:txBody>
      </p:sp>
      <p:sp>
        <p:nvSpPr>
          <p:cNvPr id="27" name="New shape"/>
          <p:cNvSpPr/>
          <p:nvPr/>
        </p:nvSpPr>
        <p:spPr>
          <a:xfrm>
            <a:off x="4390620" y="2935387"/>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900">
                <a:solidFill>
                  <a:srgbClr val="000000"/>
                </a:solidFill>
                <a:latin typeface="Arial" pitchFamily="34" charset="0"/>
              </a:rPr>
              <a:t>-0.02</a:t>
            </a:r>
          </a:p>
        </p:txBody>
      </p:sp>
      <p:sp>
        <p:nvSpPr>
          <p:cNvPr id="28" name="New shape" descr="mprMeasure"/>
          <p:cNvSpPr/>
          <p:nvPr/>
        </p:nvSpPr>
        <p:spPr>
          <a:xfrm>
            <a:off x="6149702" y="1405428"/>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MEAN PERCENTILE RANK</a:t>
            </a:r>
          </a:p>
        </p:txBody>
      </p:sp>
      <p:sp>
        <p:nvSpPr>
          <p:cNvPr id="29" name="New shape" descr="mprMeasureValue"/>
          <p:cNvSpPr/>
          <p:nvPr/>
        </p:nvSpPr>
        <p:spPr>
          <a:xfrm>
            <a:off x="6149701" y="1664767"/>
            <a:ext cx="855584"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32</a:t>
            </a:r>
          </a:p>
        </p:txBody>
      </p:sp>
      <p:graphicFrame>
        <p:nvGraphicFramePr>
          <p:cNvPr id="30" name="ChartObject" descr="mprChart"/>
          <p:cNvGraphicFramePr/>
          <p:nvPr/>
        </p:nvGraphicFramePr>
        <p:xfrm>
          <a:off x="6814786" y="1664767"/>
          <a:ext cx="1990667" cy="503423"/>
        </p:xfrm>
        <a:graphic>
          <a:graphicData uri="http://schemas.openxmlformats.org/drawingml/2006/chart">
            <c:chart xmlns:c="http://schemas.openxmlformats.org/drawingml/2006/chart" r:id="rId3"/>
          </a:graphicData>
        </a:graphic>
      </p:graphicFrame>
      <p:sp>
        <p:nvSpPr>
          <p:cNvPr id="31" name="New shape" descr="db"/>
          <p:cNvSpPr/>
          <p:nvPr/>
        </p:nvSpPr>
        <p:spPr>
          <a:xfrm>
            <a:off x="6149702" y="2168190"/>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Database: Gallup Overall</a:t>
            </a:r>
          </a:p>
        </p:txBody>
      </p:sp>
      <p:sp>
        <p:nvSpPr>
          <p:cNvPr id="32" name="New shape" descr="freqDistFooter"/>
          <p:cNvSpPr/>
          <p:nvPr/>
        </p:nvSpPr>
        <p:spPr>
          <a:xfrm>
            <a:off x="0" y="59690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	Respondents can select multiple responses for multi-select questions.</a:t>
            </a:r>
          </a:p>
        </p:txBody>
      </p:sp>
      <p:sp>
        <p:nvSpPr>
          <p:cNvPr id="33" name="New shape" descr="Questions"/>
          <p:cNvSpPr/>
          <p:nvPr/>
        </p:nvSpPr>
        <p:spPr>
          <a:xfrm>
            <a:off x="228600" y="3210966"/>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34" name="New shape" descr="Total N"/>
          <p:cNvSpPr/>
          <p:nvPr/>
        </p:nvSpPr>
        <p:spPr>
          <a:xfrm>
            <a:off x="2451100"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35" name="New shape" descr="Current Mean"/>
          <p:cNvSpPr/>
          <p:nvPr/>
        </p:nvSpPr>
        <p:spPr>
          <a:xfrm>
            <a:off x="3528483"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36" name="New shape" descr="Last Mean"/>
          <p:cNvSpPr/>
          <p:nvPr/>
        </p:nvSpPr>
        <p:spPr>
          <a:xfrm>
            <a:off x="4605867"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Last Mean</a:t>
            </a:r>
          </a:p>
        </p:txBody>
      </p:sp>
      <p:sp>
        <p:nvSpPr>
          <p:cNvPr id="37" name="New shape" descr="Change"/>
          <p:cNvSpPr/>
          <p:nvPr/>
        </p:nvSpPr>
        <p:spPr>
          <a:xfrm>
            <a:off x="5683250"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Change</a:t>
            </a:r>
          </a:p>
        </p:txBody>
      </p:sp>
      <p:sp>
        <p:nvSpPr>
          <p:cNvPr id="38" name="New shape" descr="Company Overall Current Mean"/>
          <p:cNvSpPr/>
          <p:nvPr/>
        </p:nvSpPr>
        <p:spPr>
          <a:xfrm>
            <a:off x="6760634"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Company Overall Current Mean</a:t>
            </a:r>
          </a:p>
        </p:txBody>
      </p:sp>
      <p:sp>
        <p:nvSpPr>
          <p:cNvPr id="39" name="New shape" descr="Mean Percentile Rank - Industry - Education - Postsecondary/Higher Education"/>
          <p:cNvSpPr/>
          <p:nvPr/>
        </p:nvSpPr>
        <p:spPr>
          <a:xfrm>
            <a:off x="7838017" y="321096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lnSpcReduction="10000"/>
          </a:bodyPr>
          <a:lstStyle/>
          <a:p>
            <a:pPr algn="ctr"/>
            <a:r>
              <a:rPr sz="900">
                <a:solidFill>
                  <a:srgbClr val="666666"/>
                </a:solidFill>
                <a:latin typeface="Arial" pitchFamily="34" charset="0"/>
              </a:rPr>
              <a:t>Mean Percentile Rank - Industry - Education - Postsecondary/Higher Education</a:t>
            </a:r>
          </a:p>
        </p:txBody>
      </p:sp>
      <p:sp>
        <p:nvSpPr>
          <p:cNvPr id="40" name="New shape"/>
          <p:cNvSpPr/>
          <p:nvPr/>
        </p:nvSpPr>
        <p:spPr>
          <a:xfrm>
            <a:off x="228600" y="3591966"/>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42" name="New shape" descr="120489"/>
          <p:cNvSpPr/>
          <p:nvPr/>
        </p:nvSpPr>
        <p:spPr>
          <a:xfrm>
            <a:off x="228600" y="3593236"/>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a:solidFill>
                  <a:srgbClr val="1A1A1A"/>
                </a:solidFill>
                <a:latin typeface="Arial" pitchFamily="34" charset="0"/>
              </a:rPr>
              <a:t>I like what I do every day.</a:t>
            </a:r>
          </a:p>
        </p:txBody>
      </p:sp>
      <p:sp>
        <p:nvSpPr>
          <p:cNvPr id="43" name="New shape" descr="120489: count"/>
          <p:cNvSpPr/>
          <p:nvPr/>
        </p:nvSpPr>
        <p:spPr>
          <a:xfrm>
            <a:off x="2451100" y="3593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543</a:t>
            </a:r>
          </a:p>
        </p:txBody>
      </p:sp>
      <p:sp>
        <p:nvSpPr>
          <p:cNvPr id="44" name="New shape" descr="120489MEAN"/>
          <p:cNvSpPr/>
          <p:nvPr/>
        </p:nvSpPr>
        <p:spPr>
          <a:xfrm>
            <a:off x="3528483" y="3593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5" name="New shape" descr="120489MEANInside"/>
          <p:cNvSpPr/>
          <p:nvPr/>
        </p:nvSpPr>
        <p:spPr>
          <a:xfrm>
            <a:off x="3623733" y="3593236"/>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3.80</a:t>
            </a:r>
          </a:p>
        </p:txBody>
      </p:sp>
      <p:sp>
        <p:nvSpPr>
          <p:cNvPr id="46" name="New shape" descr="120489: prevMean"/>
          <p:cNvSpPr/>
          <p:nvPr/>
        </p:nvSpPr>
        <p:spPr>
          <a:xfrm>
            <a:off x="4605867" y="3593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3.95</a:t>
            </a:r>
          </a:p>
        </p:txBody>
      </p:sp>
      <p:sp>
        <p:nvSpPr>
          <p:cNvPr id="47" name="New shape" descr="120489: change"/>
          <p:cNvSpPr/>
          <p:nvPr/>
        </p:nvSpPr>
        <p:spPr>
          <a:xfrm>
            <a:off x="5683250" y="3593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-0.15</a:t>
            </a:r>
          </a:p>
        </p:txBody>
      </p:sp>
      <p:sp>
        <p:nvSpPr>
          <p:cNvPr id="48" name="New shape" descr="120489SYS_MEAN"/>
          <p:cNvSpPr/>
          <p:nvPr/>
        </p:nvSpPr>
        <p:spPr>
          <a:xfrm>
            <a:off x="6760634" y="3593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9" name="New shape" descr="120489SYS_MEANInside"/>
          <p:cNvSpPr/>
          <p:nvPr/>
        </p:nvSpPr>
        <p:spPr>
          <a:xfrm>
            <a:off x="6855884" y="3624986"/>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3.80</a:t>
            </a:r>
          </a:p>
        </p:txBody>
      </p:sp>
      <p:sp>
        <p:nvSpPr>
          <p:cNvPr id="50" name="New shape" descr="120489MEAN_PERRANK_W_HIGHER_ED"/>
          <p:cNvSpPr/>
          <p:nvPr/>
        </p:nvSpPr>
        <p:spPr>
          <a:xfrm>
            <a:off x="7838017" y="3593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1" name="New shape"/>
          <p:cNvSpPr/>
          <p:nvPr/>
        </p:nvSpPr>
        <p:spPr>
          <a:xfrm>
            <a:off x="7838017" y="3593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53" name="New shape"/>
          <p:cNvSpPr/>
          <p:nvPr/>
        </p:nvSpPr>
        <p:spPr>
          <a:xfrm>
            <a:off x="228600" y="3974236"/>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5" name="New shape" descr="155448"/>
          <p:cNvSpPr/>
          <p:nvPr/>
        </p:nvSpPr>
        <p:spPr>
          <a:xfrm>
            <a:off x="228600" y="3974236"/>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a:solidFill>
                  <a:srgbClr val="1A1A1A"/>
                </a:solidFill>
                <a:latin typeface="Arial" pitchFamily="34" charset="0"/>
              </a:rPr>
              <a:t>I learn or do something interesting every day.</a:t>
            </a:r>
          </a:p>
        </p:txBody>
      </p:sp>
      <p:sp>
        <p:nvSpPr>
          <p:cNvPr id="56" name="New shape" descr="155448: count"/>
          <p:cNvSpPr/>
          <p:nvPr/>
        </p:nvSpPr>
        <p:spPr>
          <a:xfrm>
            <a:off x="2451100" y="3974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543</a:t>
            </a:r>
          </a:p>
        </p:txBody>
      </p:sp>
      <p:sp>
        <p:nvSpPr>
          <p:cNvPr id="57" name="New shape" descr="155448MEAN"/>
          <p:cNvSpPr/>
          <p:nvPr/>
        </p:nvSpPr>
        <p:spPr>
          <a:xfrm>
            <a:off x="3528483" y="3974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8" name="New shape" descr="155448MEANInside"/>
          <p:cNvSpPr/>
          <p:nvPr/>
        </p:nvSpPr>
        <p:spPr>
          <a:xfrm>
            <a:off x="3623733" y="3974236"/>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3.66</a:t>
            </a:r>
          </a:p>
        </p:txBody>
      </p:sp>
      <p:sp>
        <p:nvSpPr>
          <p:cNvPr id="59" name="New shape" descr="155448: prevMean"/>
          <p:cNvSpPr/>
          <p:nvPr/>
        </p:nvSpPr>
        <p:spPr>
          <a:xfrm>
            <a:off x="4605867" y="3974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3.77</a:t>
            </a:r>
          </a:p>
        </p:txBody>
      </p:sp>
      <p:sp>
        <p:nvSpPr>
          <p:cNvPr id="60" name="New shape" descr="155448: change"/>
          <p:cNvSpPr/>
          <p:nvPr/>
        </p:nvSpPr>
        <p:spPr>
          <a:xfrm>
            <a:off x="5683250" y="3974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-0.11</a:t>
            </a:r>
          </a:p>
        </p:txBody>
      </p:sp>
      <p:sp>
        <p:nvSpPr>
          <p:cNvPr id="61" name="New shape" descr="155448SYS_MEAN"/>
          <p:cNvSpPr/>
          <p:nvPr/>
        </p:nvSpPr>
        <p:spPr>
          <a:xfrm>
            <a:off x="6760634" y="3974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2" name="New shape" descr="155448SYS_MEANInside"/>
          <p:cNvSpPr/>
          <p:nvPr/>
        </p:nvSpPr>
        <p:spPr>
          <a:xfrm>
            <a:off x="6855884" y="4005986"/>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3.66</a:t>
            </a:r>
          </a:p>
        </p:txBody>
      </p:sp>
      <p:sp>
        <p:nvSpPr>
          <p:cNvPr id="63" name="New shape" descr="155448MEAN_PERRANK_W_HIGHER_ED"/>
          <p:cNvSpPr/>
          <p:nvPr/>
        </p:nvSpPr>
        <p:spPr>
          <a:xfrm>
            <a:off x="7838017" y="3974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4" name="New shape"/>
          <p:cNvSpPr/>
          <p:nvPr/>
        </p:nvSpPr>
        <p:spPr>
          <a:xfrm>
            <a:off x="7838017" y="3974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66" name="New shape"/>
          <p:cNvSpPr/>
          <p:nvPr/>
        </p:nvSpPr>
        <p:spPr>
          <a:xfrm>
            <a:off x="228600" y="4355236"/>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68" name="New shape" descr="155271"/>
          <p:cNvSpPr/>
          <p:nvPr/>
        </p:nvSpPr>
        <p:spPr>
          <a:xfrm>
            <a:off x="228600" y="4355236"/>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Someone in my life always encourages me to be healthy.</a:t>
            </a:r>
          </a:p>
        </p:txBody>
      </p:sp>
      <p:sp>
        <p:nvSpPr>
          <p:cNvPr id="69" name="New shape" descr="155271: count"/>
          <p:cNvSpPr/>
          <p:nvPr/>
        </p:nvSpPr>
        <p:spPr>
          <a:xfrm>
            <a:off x="2451100" y="4355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536</a:t>
            </a:r>
          </a:p>
        </p:txBody>
      </p:sp>
      <p:sp>
        <p:nvSpPr>
          <p:cNvPr id="70" name="New shape" descr="155271MEAN"/>
          <p:cNvSpPr/>
          <p:nvPr/>
        </p:nvSpPr>
        <p:spPr>
          <a:xfrm>
            <a:off x="3528483" y="4355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1" name="New shape" descr="155271MEANInside"/>
          <p:cNvSpPr/>
          <p:nvPr/>
        </p:nvSpPr>
        <p:spPr>
          <a:xfrm>
            <a:off x="3623733" y="4355236"/>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4.16</a:t>
            </a:r>
          </a:p>
        </p:txBody>
      </p:sp>
      <p:sp>
        <p:nvSpPr>
          <p:cNvPr id="72" name="New shape" descr="155271: prevMean"/>
          <p:cNvSpPr/>
          <p:nvPr/>
        </p:nvSpPr>
        <p:spPr>
          <a:xfrm>
            <a:off x="4605867" y="4355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4.18</a:t>
            </a:r>
          </a:p>
        </p:txBody>
      </p:sp>
      <p:sp>
        <p:nvSpPr>
          <p:cNvPr id="73" name="New shape" descr="155271: change"/>
          <p:cNvSpPr/>
          <p:nvPr/>
        </p:nvSpPr>
        <p:spPr>
          <a:xfrm>
            <a:off x="5683250" y="4355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-0.02</a:t>
            </a:r>
          </a:p>
        </p:txBody>
      </p:sp>
      <p:sp>
        <p:nvSpPr>
          <p:cNvPr id="74" name="New shape" descr="155271SYS_MEAN"/>
          <p:cNvSpPr/>
          <p:nvPr/>
        </p:nvSpPr>
        <p:spPr>
          <a:xfrm>
            <a:off x="6760634" y="4355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5" name="New shape" descr="155271SYS_MEANInside"/>
          <p:cNvSpPr/>
          <p:nvPr/>
        </p:nvSpPr>
        <p:spPr>
          <a:xfrm>
            <a:off x="6855884" y="4386986"/>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4.16</a:t>
            </a:r>
          </a:p>
        </p:txBody>
      </p:sp>
      <p:sp>
        <p:nvSpPr>
          <p:cNvPr id="76" name="New shape" descr="155271MEAN_PERRANK_W_HIGHER_ED"/>
          <p:cNvSpPr/>
          <p:nvPr/>
        </p:nvSpPr>
        <p:spPr>
          <a:xfrm>
            <a:off x="7838017" y="4355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7" name="New shape"/>
          <p:cNvSpPr/>
          <p:nvPr/>
        </p:nvSpPr>
        <p:spPr>
          <a:xfrm>
            <a:off x="7838017" y="4355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79" name="New shape"/>
          <p:cNvSpPr/>
          <p:nvPr/>
        </p:nvSpPr>
        <p:spPr>
          <a:xfrm>
            <a:off x="228600" y="4736236"/>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81" name="New shape" descr="120633"/>
          <p:cNvSpPr/>
          <p:nvPr/>
        </p:nvSpPr>
        <p:spPr>
          <a:xfrm>
            <a:off x="228600" y="4736236"/>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My friends and family give me positive energy every day.</a:t>
            </a:r>
          </a:p>
        </p:txBody>
      </p:sp>
      <p:sp>
        <p:nvSpPr>
          <p:cNvPr id="82" name="New shape" descr="120633: count"/>
          <p:cNvSpPr/>
          <p:nvPr/>
        </p:nvSpPr>
        <p:spPr>
          <a:xfrm>
            <a:off x="2451100" y="4736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535</a:t>
            </a:r>
          </a:p>
        </p:txBody>
      </p:sp>
      <p:sp>
        <p:nvSpPr>
          <p:cNvPr id="83" name="New shape" descr="120633MEAN"/>
          <p:cNvSpPr/>
          <p:nvPr/>
        </p:nvSpPr>
        <p:spPr>
          <a:xfrm>
            <a:off x="3528483" y="4736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84" name="New shape" descr="120633MEANInside"/>
          <p:cNvSpPr/>
          <p:nvPr/>
        </p:nvSpPr>
        <p:spPr>
          <a:xfrm>
            <a:off x="3623733" y="4736236"/>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4.21</a:t>
            </a:r>
          </a:p>
        </p:txBody>
      </p:sp>
      <p:sp>
        <p:nvSpPr>
          <p:cNvPr id="85" name="New shape" descr="120633: prevMean"/>
          <p:cNvSpPr/>
          <p:nvPr/>
        </p:nvSpPr>
        <p:spPr>
          <a:xfrm>
            <a:off x="4605867" y="4736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4.29</a:t>
            </a:r>
          </a:p>
        </p:txBody>
      </p:sp>
      <p:sp>
        <p:nvSpPr>
          <p:cNvPr id="86" name="New shape" descr="120633: change"/>
          <p:cNvSpPr/>
          <p:nvPr/>
        </p:nvSpPr>
        <p:spPr>
          <a:xfrm>
            <a:off x="5683250" y="4736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-0.08</a:t>
            </a:r>
          </a:p>
        </p:txBody>
      </p:sp>
      <p:sp>
        <p:nvSpPr>
          <p:cNvPr id="87" name="New shape" descr="120633SYS_MEAN"/>
          <p:cNvSpPr/>
          <p:nvPr/>
        </p:nvSpPr>
        <p:spPr>
          <a:xfrm>
            <a:off x="6760634" y="4736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88" name="New shape" descr="120633SYS_MEANInside"/>
          <p:cNvSpPr/>
          <p:nvPr/>
        </p:nvSpPr>
        <p:spPr>
          <a:xfrm>
            <a:off x="6855884" y="4767986"/>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4.21</a:t>
            </a:r>
          </a:p>
        </p:txBody>
      </p:sp>
      <p:sp>
        <p:nvSpPr>
          <p:cNvPr id="89" name="New shape" descr="120633MEAN_PERRANK_W_HIGHER_ED"/>
          <p:cNvSpPr/>
          <p:nvPr/>
        </p:nvSpPr>
        <p:spPr>
          <a:xfrm>
            <a:off x="7838017" y="4736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0" name="New shape"/>
          <p:cNvSpPr/>
          <p:nvPr/>
        </p:nvSpPr>
        <p:spPr>
          <a:xfrm>
            <a:off x="7838017" y="4736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92" name="New shape"/>
          <p:cNvSpPr/>
          <p:nvPr/>
        </p:nvSpPr>
        <p:spPr>
          <a:xfrm>
            <a:off x="228600" y="5117236"/>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94" name="New shape" descr="120635"/>
          <p:cNvSpPr/>
          <p:nvPr/>
        </p:nvSpPr>
        <p:spPr>
          <a:xfrm>
            <a:off x="228600" y="5117236"/>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I have enough money to do everything I want to do.</a:t>
            </a:r>
          </a:p>
        </p:txBody>
      </p:sp>
      <p:sp>
        <p:nvSpPr>
          <p:cNvPr id="95" name="New shape" descr="120635: count"/>
          <p:cNvSpPr/>
          <p:nvPr/>
        </p:nvSpPr>
        <p:spPr>
          <a:xfrm>
            <a:off x="2451100" y="5117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540</a:t>
            </a:r>
          </a:p>
        </p:txBody>
      </p:sp>
      <p:sp>
        <p:nvSpPr>
          <p:cNvPr id="96" name="New shape" descr="120635MEAN"/>
          <p:cNvSpPr/>
          <p:nvPr/>
        </p:nvSpPr>
        <p:spPr>
          <a:xfrm>
            <a:off x="3528483" y="5117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7" name="New shape" descr="120635MEANInside"/>
          <p:cNvSpPr/>
          <p:nvPr/>
        </p:nvSpPr>
        <p:spPr>
          <a:xfrm>
            <a:off x="3623733" y="5117236"/>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2.91</a:t>
            </a:r>
          </a:p>
        </p:txBody>
      </p:sp>
      <p:sp>
        <p:nvSpPr>
          <p:cNvPr id="98" name="New shape" descr="120635: prevMean"/>
          <p:cNvSpPr/>
          <p:nvPr/>
        </p:nvSpPr>
        <p:spPr>
          <a:xfrm>
            <a:off x="4605867" y="5117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2.73</a:t>
            </a:r>
          </a:p>
        </p:txBody>
      </p:sp>
      <p:sp>
        <p:nvSpPr>
          <p:cNvPr id="99" name="New shape" descr="120635: change"/>
          <p:cNvSpPr/>
          <p:nvPr/>
        </p:nvSpPr>
        <p:spPr>
          <a:xfrm>
            <a:off x="5683250" y="5117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+0.18</a:t>
            </a:r>
          </a:p>
        </p:txBody>
      </p:sp>
      <p:sp>
        <p:nvSpPr>
          <p:cNvPr id="100" name="New shape" descr="120635SYS_MEAN"/>
          <p:cNvSpPr/>
          <p:nvPr/>
        </p:nvSpPr>
        <p:spPr>
          <a:xfrm>
            <a:off x="6760634" y="5117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1" name="New shape" descr="120635SYS_MEANInside"/>
          <p:cNvSpPr/>
          <p:nvPr/>
        </p:nvSpPr>
        <p:spPr>
          <a:xfrm>
            <a:off x="6855884" y="5148986"/>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2.91</a:t>
            </a:r>
          </a:p>
        </p:txBody>
      </p:sp>
      <p:sp>
        <p:nvSpPr>
          <p:cNvPr id="102" name="New shape" descr="120635MEAN_PERRANK_W_HIGHER_ED"/>
          <p:cNvSpPr/>
          <p:nvPr/>
        </p:nvSpPr>
        <p:spPr>
          <a:xfrm>
            <a:off x="7838017" y="5117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3" name="New shape"/>
          <p:cNvSpPr/>
          <p:nvPr/>
        </p:nvSpPr>
        <p:spPr>
          <a:xfrm>
            <a:off x="7838017" y="5117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105" name="New shape"/>
          <p:cNvSpPr/>
          <p:nvPr/>
        </p:nvSpPr>
        <p:spPr>
          <a:xfrm>
            <a:off x="228600" y="5498236"/>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07" name="New shape" descr="155450"/>
          <p:cNvSpPr/>
          <p:nvPr/>
        </p:nvSpPr>
        <p:spPr>
          <a:xfrm>
            <a:off x="228600" y="5498236"/>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I have not worried about money in the last seven days.</a:t>
            </a:r>
          </a:p>
        </p:txBody>
      </p:sp>
      <p:sp>
        <p:nvSpPr>
          <p:cNvPr id="108" name="New shape" descr="155450: count"/>
          <p:cNvSpPr/>
          <p:nvPr/>
        </p:nvSpPr>
        <p:spPr>
          <a:xfrm>
            <a:off x="2451100" y="5498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541</a:t>
            </a:r>
          </a:p>
        </p:txBody>
      </p:sp>
      <p:sp>
        <p:nvSpPr>
          <p:cNvPr id="109" name="New shape" descr="155450MEAN"/>
          <p:cNvSpPr/>
          <p:nvPr/>
        </p:nvSpPr>
        <p:spPr>
          <a:xfrm>
            <a:off x="3528483" y="5498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10" name="New shape" descr="155450MEANInside"/>
          <p:cNvSpPr/>
          <p:nvPr/>
        </p:nvSpPr>
        <p:spPr>
          <a:xfrm>
            <a:off x="3623733" y="5498236"/>
            <a:ext cx="886883"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2.93</a:t>
            </a:r>
          </a:p>
        </p:txBody>
      </p:sp>
      <p:sp>
        <p:nvSpPr>
          <p:cNvPr id="111" name="New shape" descr="155450: prevMean"/>
          <p:cNvSpPr/>
          <p:nvPr/>
        </p:nvSpPr>
        <p:spPr>
          <a:xfrm>
            <a:off x="4605867" y="5498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2.62</a:t>
            </a:r>
          </a:p>
        </p:txBody>
      </p:sp>
      <p:sp>
        <p:nvSpPr>
          <p:cNvPr id="112" name="New shape" descr="155450: change"/>
          <p:cNvSpPr/>
          <p:nvPr/>
        </p:nvSpPr>
        <p:spPr>
          <a:xfrm>
            <a:off x="5683250" y="5498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13" name="New shape" descr="cellArrow"/>
          <p:cNvSpPr/>
          <p:nvPr/>
        </p:nvSpPr>
        <p:spPr>
          <a:xfrm>
            <a:off x="5835650" y="5580786"/>
            <a:ext cx="152400" cy="152400"/>
          </a:xfrm>
          <a:prstGeom prst="triangle">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14" name="New shape"/>
          <p:cNvSpPr/>
          <p:nvPr/>
        </p:nvSpPr>
        <p:spPr>
          <a:xfrm>
            <a:off x="5899150" y="5498236"/>
            <a:ext cx="9249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400">
                <a:solidFill>
                  <a:srgbClr val="1A1A1A"/>
                </a:solidFill>
                <a:latin typeface="Arial" pitchFamily="34" charset="0"/>
              </a:rPr>
              <a:t>+0.31</a:t>
            </a:r>
          </a:p>
        </p:txBody>
      </p:sp>
      <p:sp>
        <p:nvSpPr>
          <p:cNvPr id="115" name="New shape" descr="155450SYS_MEAN"/>
          <p:cNvSpPr/>
          <p:nvPr/>
        </p:nvSpPr>
        <p:spPr>
          <a:xfrm>
            <a:off x="6760634" y="5498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16" name="New shape" descr="155450SYS_MEANInside"/>
          <p:cNvSpPr/>
          <p:nvPr/>
        </p:nvSpPr>
        <p:spPr>
          <a:xfrm>
            <a:off x="6855884" y="5529986"/>
            <a:ext cx="886883"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2.93</a:t>
            </a:r>
          </a:p>
        </p:txBody>
      </p:sp>
      <p:sp>
        <p:nvSpPr>
          <p:cNvPr id="117" name="New shape" descr="155450MEAN_PERRANK_W_HIGHER_ED"/>
          <p:cNvSpPr/>
          <p:nvPr/>
        </p:nvSpPr>
        <p:spPr>
          <a:xfrm>
            <a:off x="7838017" y="5498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18" name="New shape"/>
          <p:cNvSpPr/>
          <p:nvPr/>
        </p:nvSpPr>
        <p:spPr>
          <a:xfrm>
            <a:off x="7838017" y="5498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120" name="New shape"/>
          <p:cNvSpPr/>
          <p:nvPr/>
        </p:nvSpPr>
        <p:spPr>
          <a:xfrm>
            <a:off x="228600" y="5879236"/>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122" name="New shape" descr="120637"/>
          <p:cNvSpPr/>
          <p:nvPr/>
        </p:nvSpPr>
        <p:spPr>
          <a:xfrm>
            <a:off x="228600" y="5879236"/>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In the last seven days, I have felt active and productive every day.</a:t>
            </a:r>
          </a:p>
        </p:txBody>
      </p:sp>
      <p:sp>
        <p:nvSpPr>
          <p:cNvPr id="123" name="New shape" descr="120637: count"/>
          <p:cNvSpPr/>
          <p:nvPr/>
        </p:nvSpPr>
        <p:spPr>
          <a:xfrm>
            <a:off x="2451100" y="5879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541</a:t>
            </a:r>
          </a:p>
        </p:txBody>
      </p:sp>
      <p:sp>
        <p:nvSpPr>
          <p:cNvPr id="124" name="New shape" descr="120637MEAN"/>
          <p:cNvSpPr/>
          <p:nvPr/>
        </p:nvSpPr>
        <p:spPr>
          <a:xfrm>
            <a:off x="3528483" y="5879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5" name="New shape" descr="120637MEANInside"/>
          <p:cNvSpPr/>
          <p:nvPr/>
        </p:nvSpPr>
        <p:spPr>
          <a:xfrm>
            <a:off x="3623733" y="5879236"/>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3.45</a:t>
            </a:r>
          </a:p>
        </p:txBody>
      </p:sp>
      <p:sp>
        <p:nvSpPr>
          <p:cNvPr id="126" name="New shape" descr="120637: prevMean"/>
          <p:cNvSpPr/>
          <p:nvPr/>
        </p:nvSpPr>
        <p:spPr>
          <a:xfrm>
            <a:off x="4605867" y="5879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3.69</a:t>
            </a:r>
          </a:p>
        </p:txBody>
      </p:sp>
      <p:sp>
        <p:nvSpPr>
          <p:cNvPr id="127" name="New shape" descr="120637: change"/>
          <p:cNvSpPr/>
          <p:nvPr/>
        </p:nvSpPr>
        <p:spPr>
          <a:xfrm>
            <a:off x="5683250" y="5879236"/>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8" name="New shape" descr="cellArrow"/>
          <p:cNvSpPr/>
          <p:nvPr/>
        </p:nvSpPr>
        <p:spPr>
          <a:xfrm rot="10800000">
            <a:off x="5835650" y="5961786"/>
            <a:ext cx="152400" cy="152400"/>
          </a:xfrm>
          <a:prstGeom prst="triangle">
            <a:avLst/>
          </a:prstGeom>
          <a:solidFill>
            <a:srgbClr val="C42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9" name="New shape"/>
          <p:cNvSpPr/>
          <p:nvPr/>
        </p:nvSpPr>
        <p:spPr>
          <a:xfrm>
            <a:off x="5899150" y="5879236"/>
            <a:ext cx="9249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400">
                <a:solidFill>
                  <a:srgbClr val="1A1A1A"/>
                </a:solidFill>
                <a:latin typeface="Arial" pitchFamily="34" charset="0"/>
              </a:rPr>
              <a:t>-0.24</a:t>
            </a:r>
          </a:p>
        </p:txBody>
      </p:sp>
      <p:sp>
        <p:nvSpPr>
          <p:cNvPr id="130" name="New shape" descr="120637SYS_MEAN"/>
          <p:cNvSpPr/>
          <p:nvPr/>
        </p:nvSpPr>
        <p:spPr>
          <a:xfrm>
            <a:off x="6760634" y="5879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31" name="New shape" descr="120637SYS_MEANInside"/>
          <p:cNvSpPr/>
          <p:nvPr/>
        </p:nvSpPr>
        <p:spPr>
          <a:xfrm>
            <a:off x="6855884" y="5910986"/>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3.45</a:t>
            </a:r>
          </a:p>
        </p:txBody>
      </p:sp>
      <p:sp>
        <p:nvSpPr>
          <p:cNvPr id="132" name="New shape" descr="120637MEAN_PERRANK_W_HIGHER_ED"/>
          <p:cNvSpPr/>
          <p:nvPr/>
        </p:nvSpPr>
        <p:spPr>
          <a:xfrm>
            <a:off x="7838017" y="5879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33" name="New shape"/>
          <p:cNvSpPr/>
          <p:nvPr/>
        </p:nvSpPr>
        <p:spPr>
          <a:xfrm>
            <a:off x="7838017" y="5879236"/>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6</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Arial" pitchFamily="34" charset="0"/>
              </a:rPr>
              <a:t>Wellbeing View Index</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Percentile Rank in Gallup Overall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&gt;= 90th Percentile</a:t>
            </a:r>
          </a:p>
        </p:txBody>
      </p:sp>
      <p:sp>
        <p:nvSpPr>
          <p:cNvPr id="19" name="New shape" descr="freqDistFooter"/>
          <p:cNvSpPr/>
          <p:nvPr/>
        </p:nvSpPr>
        <p:spPr>
          <a:xfrm>
            <a:off x="0" y="59690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	Respondents can select multiple responses for multi-select questions.</a:t>
            </a:r>
          </a:p>
        </p:txBody>
      </p:sp>
      <p:sp>
        <p:nvSpPr>
          <p:cNvPr id="20" name="New shape" descr="Questions"/>
          <p:cNvSpPr/>
          <p:nvPr/>
        </p:nvSpPr>
        <p:spPr>
          <a:xfrm>
            <a:off x="228600" y="61501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21" name="New shape" descr="Total N"/>
          <p:cNvSpPr/>
          <p:nvPr/>
        </p:nvSpPr>
        <p:spPr>
          <a:xfrm>
            <a:off x="2451100"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22" name="New shape" descr="Current Mean"/>
          <p:cNvSpPr/>
          <p:nvPr/>
        </p:nvSpPr>
        <p:spPr>
          <a:xfrm>
            <a:off x="3528483"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23" name="New shape" descr="Last Mean"/>
          <p:cNvSpPr/>
          <p:nvPr/>
        </p:nvSpPr>
        <p:spPr>
          <a:xfrm>
            <a:off x="4605867"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Last Mean</a:t>
            </a:r>
          </a:p>
        </p:txBody>
      </p:sp>
      <p:sp>
        <p:nvSpPr>
          <p:cNvPr id="24" name="New shape" descr="Change"/>
          <p:cNvSpPr/>
          <p:nvPr/>
        </p:nvSpPr>
        <p:spPr>
          <a:xfrm>
            <a:off x="5683250"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Change</a:t>
            </a:r>
          </a:p>
        </p:txBody>
      </p:sp>
      <p:sp>
        <p:nvSpPr>
          <p:cNvPr id="25" name="New shape" descr="Company Overall Current Mean"/>
          <p:cNvSpPr/>
          <p:nvPr/>
        </p:nvSpPr>
        <p:spPr>
          <a:xfrm>
            <a:off x="6760634"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Company Overall Current Mean</a:t>
            </a:r>
          </a:p>
        </p:txBody>
      </p:sp>
      <p:sp>
        <p:nvSpPr>
          <p:cNvPr id="26" name="New shape" descr="Mean Percentile Rank - Industry - Education - Postsecondary/Higher Education"/>
          <p:cNvSpPr/>
          <p:nvPr/>
        </p:nvSpPr>
        <p:spPr>
          <a:xfrm>
            <a:off x="7838017" y="61501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lnSpcReduction="10000"/>
          </a:bodyPr>
          <a:lstStyle/>
          <a:p>
            <a:pPr algn="ctr"/>
            <a:r>
              <a:rPr sz="900">
                <a:solidFill>
                  <a:srgbClr val="666666"/>
                </a:solidFill>
                <a:latin typeface="Arial" pitchFamily="34" charset="0"/>
              </a:rPr>
              <a:t>Mean Percentile Rank - Industry - Education - Postsecondary/Higher Education</a:t>
            </a:r>
          </a:p>
        </p:txBody>
      </p:sp>
      <p:sp>
        <p:nvSpPr>
          <p:cNvPr id="27" name="New shape"/>
          <p:cNvSpPr/>
          <p:nvPr/>
        </p:nvSpPr>
        <p:spPr>
          <a:xfrm>
            <a:off x="228600" y="996015"/>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29" name="New shape" descr="155272"/>
          <p:cNvSpPr/>
          <p:nvPr/>
        </p:nvSpPr>
        <p:spPr>
          <a:xfrm>
            <a:off x="228600" y="997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a:solidFill>
                  <a:srgbClr val="1A1A1A"/>
                </a:solidFill>
                <a:latin typeface="Arial" pitchFamily="34" charset="0"/>
              </a:rPr>
              <a:t>My physical health is near-perfect.</a:t>
            </a:r>
          </a:p>
        </p:txBody>
      </p:sp>
      <p:sp>
        <p:nvSpPr>
          <p:cNvPr id="30" name="New shape" descr="155272: count"/>
          <p:cNvSpPr/>
          <p:nvPr/>
        </p:nvSpPr>
        <p:spPr>
          <a:xfrm>
            <a:off x="2451100"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540</a:t>
            </a:r>
          </a:p>
        </p:txBody>
      </p:sp>
      <p:sp>
        <p:nvSpPr>
          <p:cNvPr id="31" name="New shape" descr="155272MEAN"/>
          <p:cNvSpPr/>
          <p:nvPr/>
        </p:nvSpPr>
        <p:spPr>
          <a:xfrm>
            <a:off x="3528483"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2" name="New shape" descr="155272MEANInside"/>
          <p:cNvSpPr/>
          <p:nvPr/>
        </p:nvSpPr>
        <p:spPr>
          <a:xfrm>
            <a:off x="3623733" y="99728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3.18</a:t>
            </a:r>
          </a:p>
        </p:txBody>
      </p:sp>
      <p:sp>
        <p:nvSpPr>
          <p:cNvPr id="33" name="New shape" descr="155272: prevMean"/>
          <p:cNvSpPr/>
          <p:nvPr/>
        </p:nvSpPr>
        <p:spPr>
          <a:xfrm>
            <a:off x="4605867"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3.31</a:t>
            </a:r>
          </a:p>
        </p:txBody>
      </p:sp>
      <p:sp>
        <p:nvSpPr>
          <p:cNvPr id="34" name="New shape" descr="155272: change"/>
          <p:cNvSpPr/>
          <p:nvPr/>
        </p:nvSpPr>
        <p:spPr>
          <a:xfrm>
            <a:off x="5683250" y="997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-0.13</a:t>
            </a:r>
          </a:p>
        </p:txBody>
      </p:sp>
      <p:sp>
        <p:nvSpPr>
          <p:cNvPr id="35" name="New shape" descr="155272SYS_MEAN"/>
          <p:cNvSpPr/>
          <p:nvPr/>
        </p:nvSpPr>
        <p:spPr>
          <a:xfrm>
            <a:off x="6760634" y="997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6" name="New shape" descr="155272SYS_MEANInside"/>
          <p:cNvSpPr/>
          <p:nvPr/>
        </p:nvSpPr>
        <p:spPr>
          <a:xfrm>
            <a:off x="6855884" y="102903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3.18</a:t>
            </a:r>
          </a:p>
        </p:txBody>
      </p:sp>
      <p:sp>
        <p:nvSpPr>
          <p:cNvPr id="37" name="New shape" descr="155272MEAN_PERRANK_W_HIGHER_ED"/>
          <p:cNvSpPr/>
          <p:nvPr/>
        </p:nvSpPr>
        <p:spPr>
          <a:xfrm>
            <a:off x="7838017" y="997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8" name="New shape"/>
          <p:cNvSpPr/>
          <p:nvPr/>
        </p:nvSpPr>
        <p:spPr>
          <a:xfrm>
            <a:off x="7838017" y="997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40" name="New shape"/>
          <p:cNvSpPr/>
          <p:nvPr/>
        </p:nvSpPr>
        <p:spPr>
          <a:xfrm>
            <a:off x="228600" y="1378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42" name="New shape" descr="120638"/>
          <p:cNvSpPr/>
          <p:nvPr/>
        </p:nvSpPr>
        <p:spPr>
          <a:xfrm>
            <a:off x="228600" y="1378285"/>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l"/>
            <a:r>
              <a:rPr sz="800">
                <a:solidFill>
                  <a:srgbClr val="1A1A1A"/>
                </a:solidFill>
                <a:latin typeface="Arial" pitchFamily="34" charset="0"/>
              </a:rPr>
              <a:t>The city or area where I live is a perfect place for me.</a:t>
            </a:r>
          </a:p>
        </p:txBody>
      </p:sp>
      <p:sp>
        <p:nvSpPr>
          <p:cNvPr id="43" name="New shape" descr="120638: count"/>
          <p:cNvSpPr/>
          <p:nvPr/>
        </p:nvSpPr>
        <p:spPr>
          <a:xfrm>
            <a:off x="2451100"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536</a:t>
            </a:r>
          </a:p>
        </p:txBody>
      </p:sp>
      <p:sp>
        <p:nvSpPr>
          <p:cNvPr id="44" name="New shape" descr="120638MEAN"/>
          <p:cNvSpPr/>
          <p:nvPr/>
        </p:nvSpPr>
        <p:spPr>
          <a:xfrm>
            <a:off x="3528483"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5" name="New shape" descr="120638MEANInside"/>
          <p:cNvSpPr/>
          <p:nvPr/>
        </p:nvSpPr>
        <p:spPr>
          <a:xfrm>
            <a:off x="3623733" y="137828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3.76</a:t>
            </a:r>
          </a:p>
        </p:txBody>
      </p:sp>
      <p:sp>
        <p:nvSpPr>
          <p:cNvPr id="46" name="New shape" descr="120638: prevMean"/>
          <p:cNvSpPr/>
          <p:nvPr/>
        </p:nvSpPr>
        <p:spPr>
          <a:xfrm>
            <a:off x="4605867"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3.74</a:t>
            </a:r>
          </a:p>
        </p:txBody>
      </p:sp>
      <p:sp>
        <p:nvSpPr>
          <p:cNvPr id="47" name="New shape" descr="120638: change"/>
          <p:cNvSpPr/>
          <p:nvPr/>
        </p:nvSpPr>
        <p:spPr>
          <a:xfrm>
            <a:off x="5683250" y="1378285"/>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+0.02</a:t>
            </a:r>
          </a:p>
        </p:txBody>
      </p:sp>
      <p:sp>
        <p:nvSpPr>
          <p:cNvPr id="48" name="New shape" descr="120638SYS_MEAN"/>
          <p:cNvSpPr/>
          <p:nvPr/>
        </p:nvSpPr>
        <p:spPr>
          <a:xfrm>
            <a:off x="6760634" y="1378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9" name="New shape" descr="120638SYS_MEANInside"/>
          <p:cNvSpPr/>
          <p:nvPr/>
        </p:nvSpPr>
        <p:spPr>
          <a:xfrm>
            <a:off x="6855884" y="1410035"/>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3.76</a:t>
            </a:r>
          </a:p>
        </p:txBody>
      </p:sp>
      <p:sp>
        <p:nvSpPr>
          <p:cNvPr id="50" name="New shape" descr="120638MEAN_PERRANK_W_HIGHER_ED"/>
          <p:cNvSpPr/>
          <p:nvPr/>
        </p:nvSpPr>
        <p:spPr>
          <a:xfrm>
            <a:off x="7838017" y="1378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1" name="New shape"/>
          <p:cNvSpPr/>
          <p:nvPr/>
        </p:nvSpPr>
        <p:spPr>
          <a:xfrm>
            <a:off x="7838017" y="1378285"/>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53" name="New shape"/>
          <p:cNvSpPr/>
          <p:nvPr/>
        </p:nvSpPr>
        <p:spPr>
          <a:xfrm>
            <a:off x="228600" y="1759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5" name="New shape" descr="155273"/>
          <p:cNvSpPr/>
          <p:nvPr/>
        </p:nvSpPr>
        <p:spPr>
          <a:xfrm>
            <a:off x="228600" y="1759285"/>
            <a:ext cx="2222500"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20000"/>
          </a:bodyPr>
          <a:lstStyle/>
          <a:p>
            <a:pPr algn="l"/>
            <a:r>
              <a:rPr sz="800">
                <a:solidFill>
                  <a:srgbClr val="1A1A1A"/>
                </a:solidFill>
                <a:latin typeface="Arial" pitchFamily="34" charset="0"/>
              </a:rPr>
              <a:t>In the last 12 months, I have received recognition for helping to improve the city or area where I live.</a:t>
            </a:r>
          </a:p>
        </p:txBody>
      </p:sp>
      <p:sp>
        <p:nvSpPr>
          <p:cNvPr id="56" name="New shape" descr="155273: count"/>
          <p:cNvSpPr/>
          <p:nvPr/>
        </p:nvSpPr>
        <p:spPr>
          <a:xfrm>
            <a:off x="2451100" y="1759285"/>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399</a:t>
            </a:r>
          </a:p>
        </p:txBody>
      </p:sp>
      <p:sp>
        <p:nvSpPr>
          <p:cNvPr id="57" name="New shape" descr="155273MEAN"/>
          <p:cNvSpPr/>
          <p:nvPr/>
        </p:nvSpPr>
        <p:spPr>
          <a:xfrm>
            <a:off x="3528483" y="1759285"/>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8" name="New shape" descr="155273MEANInside"/>
          <p:cNvSpPr/>
          <p:nvPr/>
        </p:nvSpPr>
        <p:spPr>
          <a:xfrm>
            <a:off x="3623733" y="179761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2.49</a:t>
            </a:r>
          </a:p>
        </p:txBody>
      </p:sp>
      <p:sp>
        <p:nvSpPr>
          <p:cNvPr id="59" name="New shape" descr="155273: prevMean"/>
          <p:cNvSpPr/>
          <p:nvPr/>
        </p:nvSpPr>
        <p:spPr>
          <a:xfrm>
            <a:off x="4605867" y="1759285"/>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2.57</a:t>
            </a:r>
          </a:p>
        </p:txBody>
      </p:sp>
      <p:sp>
        <p:nvSpPr>
          <p:cNvPr id="60" name="New shape" descr="155273: change"/>
          <p:cNvSpPr/>
          <p:nvPr/>
        </p:nvSpPr>
        <p:spPr>
          <a:xfrm>
            <a:off x="5683250" y="1759285"/>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-0.08</a:t>
            </a:r>
          </a:p>
        </p:txBody>
      </p:sp>
      <p:sp>
        <p:nvSpPr>
          <p:cNvPr id="61" name="New shape" descr="155273SYS_MEAN"/>
          <p:cNvSpPr/>
          <p:nvPr/>
        </p:nvSpPr>
        <p:spPr>
          <a:xfrm>
            <a:off x="6760634" y="1759285"/>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2" name="New shape" descr="155273SYS_MEANInside"/>
          <p:cNvSpPr/>
          <p:nvPr/>
        </p:nvSpPr>
        <p:spPr>
          <a:xfrm>
            <a:off x="6855884" y="1797614"/>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2.49</a:t>
            </a:r>
          </a:p>
        </p:txBody>
      </p:sp>
      <p:sp>
        <p:nvSpPr>
          <p:cNvPr id="63" name="New shape" descr="155273MEAN_PERRANK_W_HIGHER_ED"/>
          <p:cNvSpPr/>
          <p:nvPr/>
        </p:nvSpPr>
        <p:spPr>
          <a:xfrm>
            <a:off x="7838017" y="1759285"/>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4" name="New shape"/>
          <p:cNvSpPr/>
          <p:nvPr/>
        </p:nvSpPr>
        <p:spPr>
          <a:xfrm>
            <a:off x="7838017" y="1759285"/>
            <a:ext cx="1077383" cy="394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7</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Basic Needs - What do I get?</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Percentile Rank in Gallup Overall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732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Employees need to have a clear understanding of what excellence in their role looks like so they can be successful. Groups with high scores on the first element are more productive, cost-effective, creative and adaptive.</a:t>
            </a:r>
          </a:p>
        </p:txBody>
      </p:sp>
      <p:sp>
        <p:nvSpPr>
          <p:cNvPr id="20" name="New shape" descr="ttlRespondents"/>
          <p:cNvSpPr/>
          <p:nvPr/>
        </p:nvSpPr>
        <p:spPr>
          <a:xfrm>
            <a:off x="457200" y="1832575"/>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2091914"/>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544</a:t>
            </a:r>
          </a:p>
        </p:txBody>
      </p:sp>
      <p:sp>
        <p:nvSpPr>
          <p:cNvPr id="22" name="New shape" descr="spdDial"/>
          <p:cNvSpPr/>
          <p:nvPr/>
        </p:nvSpPr>
        <p:spPr>
          <a:xfrm>
            <a:off x="3303451" y="1832575"/>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CURRENT MEAN</a:t>
            </a:r>
          </a:p>
        </p:txBody>
      </p:sp>
      <p:graphicFrame>
        <p:nvGraphicFramePr>
          <p:cNvPr id="23" name="ChartObject" descr="spdDialValue"/>
          <p:cNvGraphicFramePr/>
          <p:nvPr/>
        </p:nvGraphicFramePr>
        <p:xfrm>
          <a:off x="2918851" y="1964913"/>
          <a:ext cx="2849097" cy="2054199"/>
        </p:xfrm>
        <a:graphic>
          <a:graphicData uri="http://schemas.openxmlformats.org/drawingml/2006/chart">
            <c:chart xmlns:c="http://schemas.openxmlformats.org/drawingml/2006/chart" r:id="rId2"/>
          </a:graphicData>
        </a:graphic>
      </p:graphicFrame>
      <p:sp>
        <p:nvSpPr>
          <p:cNvPr id="24" name="New shape"/>
          <p:cNvSpPr/>
          <p:nvPr/>
        </p:nvSpPr>
        <p:spPr>
          <a:xfrm>
            <a:off x="2918851" y="1964914"/>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000">
                <a:solidFill>
                  <a:srgbClr val="000000"/>
                </a:solidFill>
                <a:latin typeface="Arial" pitchFamily="34" charset="0"/>
              </a:rPr>
              <a:t>3.90</a:t>
            </a:r>
          </a:p>
        </p:txBody>
      </p:sp>
      <p:sp>
        <p:nvSpPr>
          <p:cNvPr id="25" name="New shape"/>
          <p:cNvSpPr/>
          <p:nvPr/>
        </p:nvSpPr>
        <p:spPr>
          <a:xfrm>
            <a:off x="3535035" y="3362533"/>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6" name="New shape"/>
          <p:cNvSpPr/>
          <p:nvPr/>
        </p:nvSpPr>
        <p:spPr>
          <a:xfrm>
            <a:off x="3534608" y="3362534"/>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sz="900">
                <a:solidFill>
                  <a:srgbClr val="000000"/>
                </a:solidFill>
                <a:latin typeface="Arial" pitchFamily="34" charset="0"/>
              </a:rPr>
              <a:t>Change:</a:t>
            </a:r>
          </a:p>
        </p:txBody>
      </p:sp>
      <p:sp>
        <p:nvSpPr>
          <p:cNvPr id="27" name="New shape"/>
          <p:cNvSpPr/>
          <p:nvPr/>
        </p:nvSpPr>
        <p:spPr>
          <a:xfrm>
            <a:off x="4390620" y="3362534"/>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900">
                <a:solidFill>
                  <a:srgbClr val="000000"/>
                </a:solidFill>
                <a:latin typeface="Arial" pitchFamily="34" charset="0"/>
              </a:rPr>
              <a:t>+0.00</a:t>
            </a:r>
          </a:p>
        </p:txBody>
      </p:sp>
      <p:sp>
        <p:nvSpPr>
          <p:cNvPr id="28" name="New shape" descr="mprMeasure"/>
          <p:cNvSpPr/>
          <p:nvPr/>
        </p:nvSpPr>
        <p:spPr>
          <a:xfrm>
            <a:off x="6149702" y="1832575"/>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MEAN PERCENTILE RANK</a:t>
            </a:r>
          </a:p>
        </p:txBody>
      </p:sp>
      <p:sp>
        <p:nvSpPr>
          <p:cNvPr id="29" name="New shape" descr="mprMeasureValue"/>
          <p:cNvSpPr/>
          <p:nvPr/>
        </p:nvSpPr>
        <p:spPr>
          <a:xfrm>
            <a:off x="6149701" y="2091914"/>
            <a:ext cx="855584"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20</a:t>
            </a:r>
          </a:p>
        </p:txBody>
      </p:sp>
      <p:graphicFrame>
        <p:nvGraphicFramePr>
          <p:cNvPr id="30" name="ChartObject" descr="mprChart"/>
          <p:cNvGraphicFramePr/>
          <p:nvPr/>
        </p:nvGraphicFramePr>
        <p:xfrm>
          <a:off x="6814786" y="2091914"/>
          <a:ext cx="1990667" cy="503423"/>
        </p:xfrm>
        <a:graphic>
          <a:graphicData uri="http://schemas.openxmlformats.org/drawingml/2006/chart">
            <c:chart xmlns:c="http://schemas.openxmlformats.org/drawingml/2006/chart" r:id="rId3"/>
          </a:graphicData>
        </a:graphic>
      </p:graphicFrame>
      <p:sp>
        <p:nvSpPr>
          <p:cNvPr id="31" name="New shape" descr="db"/>
          <p:cNvSpPr/>
          <p:nvPr/>
        </p:nvSpPr>
        <p:spPr>
          <a:xfrm>
            <a:off x="6149702" y="2595337"/>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Database: Gallup Overall</a:t>
            </a:r>
          </a:p>
        </p:txBody>
      </p:sp>
      <p:sp>
        <p:nvSpPr>
          <p:cNvPr id="32" name="New shape" descr="freqDistFooter"/>
          <p:cNvSpPr/>
          <p:nvPr/>
        </p:nvSpPr>
        <p:spPr>
          <a:xfrm>
            <a:off x="0" y="59690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	Respondents can select multiple responses for multi-select questions.</a:t>
            </a:r>
          </a:p>
        </p:txBody>
      </p:sp>
      <p:sp>
        <p:nvSpPr>
          <p:cNvPr id="33" name="New shape" descr="Questions"/>
          <p:cNvSpPr/>
          <p:nvPr/>
        </p:nvSpPr>
        <p:spPr>
          <a:xfrm>
            <a:off x="228600" y="3638113"/>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34" name="New shape" descr="Total N"/>
          <p:cNvSpPr/>
          <p:nvPr/>
        </p:nvSpPr>
        <p:spPr>
          <a:xfrm>
            <a:off x="2451100"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35" name="New shape" descr="Current Mean"/>
          <p:cNvSpPr/>
          <p:nvPr/>
        </p:nvSpPr>
        <p:spPr>
          <a:xfrm>
            <a:off x="3528483"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36" name="New shape" descr="Last Mean"/>
          <p:cNvSpPr/>
          <p:nvPr/>
        </p:nvSpPr>
        <p:spPr>
          <a:xfrm>
            <a:off x="4605867"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Last Mean</a:t>
            </a:r>
          </a:p>
        </p:txBody>
      </p:sp>
      <p:sp>
        <p:nvSpPr>
          <p:cNvPr id="37" name="New shape" descr="Change"/>
          <p:cNvSpPr/>
          <p:nvPr/>
        </p:nvSpPr>
        <p:spPr>
          <a:xfrm>
            <a:off x="5683250"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Change</a:t>
            </a:r>
          </a:p>
        </p:txBody>
      </p:sp>
      <p:sp>
        <p:nvSpPr>
          <p:cNvPr id="38" name="New shape" descr="Company Overall Current Mean"/>
          <p:cNvSpPr/>
          <p:nvPr/>
        </p:nvSpPr>
        <p:spPr>
          <a:xfrm>
            <a:off x="6760634"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Company Overall Current Mean</a:t>
            </a:r>
          </a:p>
        </p:txBody>
      </p:sp>
      <p:sp>
        <p:nvSpPr>
          <p:cNvPr id="39" name="New shape" descr="Mean Percentile Rank - Industry - Education - Postsecondary/Higher Education"/>
          <p:cNvSpPr/>
          <p:nvPr/>
        </p:nvSpPr>
        <p:spPr>
          <a:xfrm>
            <a:off x="7838017"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lnSpcReduction="10000"/>
          </a:bodyPr>
          <a:lstStyle/>
          <a:p>
            <a:pPr algn="ctr"/>
            <a:r>
              <a:rPr sz="900">
                <a:solidFill>
                  <a:srgbClr val="666666"/>
                </a:solidFill>
                <a:latin typeface="Arial" pitchFamily="34" charset="0"/>
              </a:rPr>
              <a:t>Mean Percentile Rank - Industry - Education - Postsecondary/Higher Education</a:t>
            </a:r>
          </a:p>
        </p:txBody>
      </p:sp>
      <p:sp>
        <p:nvSpPr>
          <p:cNvPr id="40" name="New shape"/>
          <p:cNvSpPr/>
          <p:nvPr/>
        </p:nvSpPr>
        <p:spPr>
          <a:xfrm>
            <a:off x="228600" y="4019113"/>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42" name="New shape" descr="15001"/>
          <p:cNvSpPr/>
          <p:nvPr/>
        </p:nvSpPr>
        <p:spPr>
          <a:xfrm>
            <a:off x="228600" y="4020383"/>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Q01:</a:t>
            </a:r>
            <a:r>
              <a:rPr sz="800" b="0">
                <a:solidFill>
                  <a:srgbClr val="1A1A1A"/>
                </a:solidFill>
                <a:latin typeface="Arial" pitchFamily="34" charset="0"/>
              </a:rPr>
              <a:t> Know What's Expected</a:t>
            </a:r>
          </a:p>
        </p:txBody>
      </p:sp>
      <p:sp>
        <p:nvSpPr>
          <p:cNvPr id="43" name="New shape" descr="15001: count"/>
          <p:cNvSpPr/>
          <p:nvPr/>
        </p:nvSpPr>
        <p:spPr>
          <a:xfrm>
            <a:off x="2451100" y="4020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542</a:t>
            </a:r>
          </a:p>
        </p:txBody>
      </p:sp>
      <p:sp>
        <p:nvSpPr>
          <p:cNvPr id="44" name="New shape" descr="15001MEAN"/>
          <p:cNvSpPr/>
          <p:nvPr/>
        </p:nvSpPr>
        <p:spPr>
          <a:xfrm>
            <a:off x="3528483" y="4020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5" name="New shape" descr="15001MEANInside"/>
          <p:cNvSpPr/>
          <p:nvPr/>
        </p:nvSpPr>
        <p:spPr>
          <a:xfrm>
            <a:off x="3623733" y="4020383"/>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4.10</a:t>
            </a:r>
          </a:p>
        </p:txBody>
      </p:sp>
      <p:sp>
        <p:nvSpPr>
          <p:cNvPr id="46" name="New shape" descr="15001: prevMean"/>
          <p:cNvSpPr/>
          <p:nvPr/>
        </p:nvSpPr>
        <p:spPr>
          <a:xfrm>
            <a:off x="4605867" y="4020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4.15</a:t>
            </a:r>
          </a:p>
        </p:txBody>
      </p:sp>
      <p:sp>
        <p:nvSpPr>
          <p:cNvPr id="47" name="New shape" descr="15001: change"/>
          <p:cNvSpPr/>
          <p:nvPr/>
        </p:nvSpPr>
        <p:spPr>
          <a:xfrm>
            <a:off x="5683250" y="4020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-0.05</a:t>
            </a:r>
          </a:p>
        </p:txBody>
      </p:sp>
      <p:sp>
        <p:nvSpPr>
          <p:cNvPr id="48" name="New shape" descr="15001SYS_MEAN"/>
          <p:cNvSpPr/>
          <p:nvPr/>
        </p:nvSpPr>
        <p:spPr>
          <a:xfrm>
            <a:off x="6760634" y="4020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9" name="New shape" descr="15001SYS_MEANInside"/>
          <p:cNvSpPr/>
          <p:nvPr/>
        </p:nvSpPr>
        <p:spPr>
          <a:xfrm>
            <a:off x="6855884" y="4052133"/>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4.10</a:t>
            </a:r>
          </a:p>
        </p:txBody>
      </p:sp>
      <p:sp>
        <p:nvSpPr>
          <p:cNvPr id="50" name="New shape" descr="15001MEAN_PERRANK_W_HIGHER_ED"/>
          <p:cNvSpPr/>
          <p:nvPr/>
        </p:nvSpPr>
        <p:spPr>
          <a:xfrm>
            <a:off x="7838017" y="4020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1" name="New shape"/>
          <p:cNvSpPr/>
          <p:nvPr/>
        </p:nvSpPr>
        <p:spPr>
          <a:xfrm>
            <a:off x="7838017" y="4020383"/>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31</a:t>
            </a:r>
          </a:p>
        </p:txBody>
      </p:sp>
      <p:graphicFrame>
        <p:nvGraphicFramePr>
          <p:cNvPr id="52" name="ChartObject" descr="mprChart"/>
          <p:cNvGraphicFramePr/>
          <p:nvPr/>
        </p:nvGraphicFramePr>
        <p:xfrm>
          <a:off x="8161232" y="3956883"/>
          <a:ext cx="754168" cy="508000"/>
        </p:xfrm>
        <a:graphic>
          <a:graphicData uri="http://schemas.openxmlformats.org/drawingml/2006/chart">
            <c:chart xmlns:c="http://schemas.openxmlformats.org/drawingml/2006/chart" r:id="rId4"/>
          </a:graphicData>
        </a:graphic>
      </p:graphicFrame>
      <p:sp>
        <p:nvSpPr>
          <p:cNvPr id="54" name="New shape"/>
          <p:cNvSpPr/>
          <p:nvPr/>
        </p:nvSpPr>
        <p:spPr>
          <a:xfrm>
            <a:off x="228600" y="4401383"/>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6" name="New shape" descr="15002"/>
          <p:cNvSpPr/>
          <p:nvPr/>
        </p:nvSpPr>
        <p:spPr>
          <a:xfrm>
            <a:off x="228600" y="4401383"/>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Q02:</a:t>
            </a:r>
            <a:r>
              <a:rPr sz="800" b="0">
                <a:solidFill>
                  <a:srgbClr val="1A1A1A"/>
                </a:solidFill>
                <a:latin typeface="Arial" pitchFamily="34" charset="0"/>
              </a:rPr>
              <a:t> Materials and Equipment</a:t>
            </a:r>
          </a:p>
        </p:txBody>
      </p:sp>
      <p:sp>
        <p:nvSpPr>
          <p:cNvPr id="57" name="New shape" descr="15002: count"/>
          <p:cNvSpPr/>
          <p:nvPr/>
        </p:nvSpPr>
        <p:spPr>
          <a:xfrm>
            <a:off x="2451100" y="4401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540</a:t>
            </a:r>
          </a:p>
        </p:txBody>
      </p:sp>
      <p:sp>
        <p:nvSpPr>
          <p:cNvPr id="58" name="New shape" descr="15002MEAN"/>
          <p:cNvSpPr/>
          <p:nvPr/>
        </p:nvSpPr>
        <p:spPr>
          <a:xfrm>
            <a:off x="3528483" y="4401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9" name="New shape" descr="15002MEANInside"/>
          <p:cNvSpPr/>
          <p:nvPr/>
        </p:nvSpPr>
        <p:spPr>
          <a:xfrm>
            <a:off x="3623733" y="4401383"/>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3.70</a:t>
            </a:r>
          </a:p>
        </p:txBody>
      </p:sp>
      <p:sp>
        <p:nvSpPr>
          <p:cNvPr id="60" name="New shape" descr="15002: prevMean"/>
          <p:cNvSpPr/>
          <p:nvPr/>
        </p:nvSpPr>
        <p:spPr>
          <a:xfrm>
            <a:off x="4605867" y="4401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3.65</a:t>
            </a:r>
          </a:p>
        </p:txBody>
      </p:sp>
      <p:sp>
        <p:nvSpPr>
          <p:cNvPr id="61" name="New shape" descr="15002: change"/>
          <p:cNvSpPr/>
          <p:nvPr/>
        </p:nvSpPr>
        <p:spPr>
          <a:xfrm>
            <a:off x="5683250" y="4401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+0.05</a:t>
            </a:r>
          </a:p>
        </p:txBody>
      </p:sp>
      <p:sp>
        <p:nvSpPr>
          <p:cNvPr id="62" name="New shape" descr="15002SYS_MEAN"/>
          <p:cNvSpPr/>
          <p:nvPr/>
        </p:nvSpPr>
        <p:spPr>
          <a:xfrm>
            <a:off x="6760634" y="4401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3" name="New shape" descr="15002SYS_MEANInside"/>
          <p:cNvSpPr/>
          <p:nvPr/>
        </p:nvSpPr>
        <p:spPr>
          <a:xfrm>
            <a:off x="6855884" y="4433133"/>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3.70</a:t>
            </a:r>
          </a:p>
        </p:txBody>
      </p:sp>
      <p:sp>
        <p:nvSpPr>
          <p:cNvPr id="64" name="New shape" descr="15002MEAN_PERRANK_W_HIGHER_ED"/>
          <p:cNvSpPr/>
          <p:nvPr/>
        </p:nvSpPr>
        <p:spPr>
          <a:xfrm>
            <a:off x="7838017" y="4401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5" name="New shape"/>
          <p:cNvSpPr/>
          <p:nvPr/>
        </p:nvSpPr>
        <p:spPr>
          <a:xfrm>
            <a:off x="7838017" y="4401383"/>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25</a:t>
            </a:r>
          </a:p>
        </p:txBody>
      </p:sp>
      <p:graphicFrame>
        <p:nvGraphicFramePr>
          <p:cNvPr id="66" name="ChartObject" descr="mprChart"/>
          <p:cNvGraphicFramePr/>
          <p:nvPr/>
        </p:nvGraphicFramePr>
        <p:xfrm>
          <a:off x="8161232" y="4337883"/>
          <a:ext cx="754168" cy="508000"/>
        </p:xfrm>
        <a:graphic>
          <a:graphicData uri="http://schemas.openxmlformats.org/drawingml/2006/chart">
            <c:chart xmlns:c="http://schemas.openxmlformats.org/drawingml/2006/chart" r:id="rId5"/>
          </a:graphicData>
        </a:graphic>
      </p:graphicFrame>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8</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Individual - What do I give?</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Percentile Rank in Gallup Overall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Employees want to know about their individual contributions and their worth to the organization.  Manager support is especially important during this stage because managers typically define and reinforce value.</a:t>
            </a:r>
          </a:p>
        </p:txBody>
      </p:sp>
      <p:sp>
        <p:nvSpPr>
          <p:cNvPr id="20" name="New shape" descr="ttlRespondents"/>
          <p:cNvSpPr/>
          <p:nvPr/>
        </p:nvSpPr>
        <p:spPr>
          <a:xfrm>
            <a:off x="457200"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1878341"/>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542</a:t>
            </a:r>
          </a:p>
        </p:txBody>
      </p:sp>
      <p:sp>
        <p:nvSpPr>
          <p:cNvPr id="22" name="New shape" descr="spdDial"/>
          <p:cNvSpPr/>
          <p:nvPr/>
        </p:nvSpPr>
        <p:spPr>
          <a:xfrm>
            <a:off x="3303451"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CURRENT MEAN</a:t>
            </a:r>
          </a:p>
        </p:txBody>
      </p:sp>
      <p:graphicFrame>
        <p:nvGraphicFramePr>
          <p:cNvPr id="23" name="ChartObject" descr="spdDialValue"/>
          <p:cNvGraphicFramePr/>
          <p:nvPr/>
        </p:nvGraphicFramePr>
        <p:xfrm>
          <a:off x="2918851" y="1751340"/>
          <a:ext cx="2849097" cy="2054199"/>
        </p:xfrm>
        <a:graphic>
          <a:graphicData uri="http://schemas.openxmlformats.org/drawingml/2006/chart">
            <c:chart xmlns:c="http://schemas.openxmlformats.org/drawingml/2006/chart" r:id="rId2"/>
          </a:graphicData>
        </a:graphic>
      </p:graphicFrame>
      <p:sp>
        <p:nvSpPr>
          <p:cNvPr id="24" name="New shape"/>
          <p:cNvSpPr/>
          <p:nvPr/>
        </p:nvSpPr>
        <p:spPr>
          <a:xfrm>
            <a:off x="2918851" y="1751341"/>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000">
                <a:solidFill>
                  <a:srgbClr val="000000"/>
                </a:solidFill>
                <a:latin typeface="Arial" pitchFamily="34" charset="0"/>
              </a:rPr>
              <a:t>3.73</a:t>
            </a:r>
          </a:p>
        </p:txBody>
      </p:sp>
      <p:sp>
        <p:nvSpPr>
          <p:cNvPr id="25" name="New shape"/>
          <p:cNvSpPr/>
          <p:nvPr/>
        </p:nvSpPr>
        <p:spPr>
          <a:xfrm>
            <a:off x="3535035" y="3148960"/>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6" name="New shape"/>
          <p:cNvSpPr/>
          <p:nvPr/>
        </p:nvSpPr>
        <p:spPr>
          <a:xfrm>
            <a:off x="3534608" y="3148960"/>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sz="900">
                <a:solidFill>
                  <a:srgbClr val="000000"/>
                </a:solidFill>
                <a:latin typeface="Arial" pitchFamily="34" charset="0"/>
              </a:rPr>
              <a:t>Change:</a:t>
            </a:r>
          </a:p>
        </p:txBody>
      </p:sp>
      <p:sp>
        <p:nvSpPr>
          <p:cNvPr id="27" name="New shape"/>
          <p:cNvSpPr/>
          <p:nvPr/>
        </p:nvSpPr>
        <p:spPr>
          <a:xfrm>
            <a:off x="4390620" y="3148960"/>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900">
                <a:solidFill>
                  <a:srgbClr val="000000"/>
                </a:solidFill>
                <a:latin typeface="Arial" pitchFamily="34" charset="0"/>
              </a:rPr>
              <a:t>+0.14</a:t>
            </a:r>
          </a:p>
        </p:txBody>
      </p:sp>
      <p:sp>
        <p:nvSpPr>
          <p:cNvPr id="28" name="New shape" descr="mprMeasure"/>
          <p:cNvSpPr/>
          <p:nvPr/>
        </p:nvSpPr>
        <p:spPr>
          <a:xfrm>
            <a:off x="6149702"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MEAN PERCENTILE RANK</a:t>
            </a:r>
          </a:p>
        </p:txBody>
      </p:sp>
      <p:sp>
        <p:nvSpPr>
          <p:cNvPr id="29" name="New shape" descr="mprMeasureValue"/>
          <p:cNvSpPr/>
          <p:nvPr/>
        </p:nvSpPr>
        <p:spPr>
          <a:xfrm>
            <a:off x="6149701" y="1878341"/>
            <a:ext cx="855584"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31</a:t>
            </a:r>
          </a:p>
        </p:txBody>
      </p:sp>
      <p:graphicFrame>
        <p:nvGraphicFramePr>
          <p:cNvPr id="30" name="ChartObject" descr="mprChart"/>
          <p:cNvGraphicFramePr/>
          <p:nvPr/>
        </p:nvGraphicFramePr>
        <p:xfrm>
          <a:off x="6814786" y="1878341"/>
          <a:ext cx="1990667" cy="503423"/>
        </p:xfrm>
        <a:graphic>
          <a:graphicData uri="http://schemas.openxmlformats.org/drawingml/2006/chart">
            <c:chart xmlns:c="http://schemas.openxmlformats.org/drawingml/2006/chart" r:id="rId3"/>
          </a:graphicData>
        </a:graphic>
      </p:graphicFrame>
      <p:sp>
        <p:nvSpPr>
          <p:cNvPr id="31" name="New shape" descr="db"/>
          <p:cNvSpPr/>
          <p:nvPr/>
        </p:nvSpPr>
        <p:spPr>
          <a:xfrm>
            <a:off x="6149702" y="2381764"/>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Database: Gallup Overall</a:t>
            </a:r>
          </a:p>
        </p:txBody>
      </p:sp>
      <p:sp>
        <p:nvSpPr>
          <p:cNvPr id="32" name="New shape" descr="freqDistFooter"/>
          <p:cNvSpPr/>
          <p:nvPr/>
        </p:nvSpPr>
        <p:spPr>
          <a:xfrm>
            <a:off x="0" y="59690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	Respondents can select multiple responses for multi-select questions.</a:t>
            </a:r>
          </a:p>
        </p:txBody>
      </p:sp>
      <p:sp>
        <p:nvSpPr>
          <p:cNvPr id="33" name="New shape" descr="Questions"/>
          <p:cNvSpPr/>
          <p:nvPr/>
        </p:nvSpPr>
        <p:spPr>
          <a:xfrm>
            <a:off x="228600" y="3424540"/>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34" name="New shape" descr="Total N"/>
          <p:cNvSpPr/>
          <p:nvPr/>
        </p:nvSpPr>
        <p:spPr>
          <a:xfrm>
            <a:off x="2451100"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35" name="New shape" descr="Current Mean"/>
          <p:cNvSpPr/>
          <p:nvPr/>
        </p:nvSpPr>
        <p:spPr>
          <a:xfrm>
            <a:off x="3528483"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36" name="New shape" descr="Last Mean"/>
          <p:cNvSpPr/>
          <p:nvPr/>
        </p:nvSpPr>
        <p:spPr>
          <a:xfrm>
            <a:off x="4605867"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Last Mean</a:t>
            </a:r>
          </a:p>
        </p:txBody>
      </p:sp>
      <p:sp>
        <p:nvSpPr>
          <p:cNvPr id="37" name="New shape" descr="Change"/>
          <p:cNvSpPr/>
          <p:nvPr/>
        </p:nvSpPr>
        <p:spPr>
          <a:xfrm>
            <a:off x="5683250"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Change</a:t>
            </a:r>
          </a:p>
        </p:txBody>
      </p:sp>
      <p:sp>
        <p:nvSpPr>
          <p:cNvPr id="38" name="New shape" descr="Company Overall Current Mean"/>
          <p:cNvSpPr/>
          <p:nvPr/>
        </p:nvSpPr>
        <p:spPr>
          <a:xfrm>
            <a:off x="6760634"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Company Overall Current Mean</a:t>
            </a:r>
          </a:p>
        </p:txBody>
      </p:sp>
      <p:sp>
        <p:nvSpPr>
          <p:cNvPr id="39" name="New shape" descr="Mean Percentile Rank - Industry - Education - Postsecondary/Higher Education"/>
          <p:cNvSpPr/>
          <p:nvPr/>
        </p:nvSpPr>
        <p:spPr>
          <a:xfrm>
            <a:off x="7838017" y="342454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lnSpcReduction="10000"/>
          </a:bodyPr>
          <a:lstStyle/>
          <a:p>
            <a:pPr algn="ctr"/>
            <a:r>
              <a:rPr sz="900">
                <a:solidFill>
                  <a:srgbClr val="666666"/>
                </a:solidFill>
                <a:latin typeface="Arial" pitchFamily="34" charset="0"/>
              </a:rPr>
              <a:t>Mean Percentile Rank - Industry - Education - Postsecondary/Higher Education</a:t>
            </a:r>
          </a:p>
        </p:txBody>
      </p:sp>
      <p:sp>
        <p:nvSpPr>
          <p:cNvPr id="40" name="New shape"/>
          <p:cNvSpPr/>
          <p:nvPr/>
        </p:nvSpPr>
        <p:spPr>
          <a:xfrm>
            <a:off x="228600" y="3805540"/>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42" name="New shape" descr="15003"/>
          <p:cNvSpPr/>
          <p:nvPr/>
        </p:nvSpPr>
        <p:spPr>
          <a:xfrm>
            <a:off x="228600" y="3806810"/>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Q03:</a:t>
            </a:r>
            <a:r>
              <a:rPr sz="800" b="0">
                <a:solidFill>
                  <a:srgbClr val="1A1A1A"/>
                </a:solidFill>
                <a:latin typeface="Arial" pitchFamily="34" charset="0"/>
              </a:rPr>
              <a:t> Opportunity to do Best</a:t>
            </a:r>
          </a:p>
        </p:txBody>
      </p:sp>
      <p:sp>
        <p:nvSpPr>
          <p:cNvPr id="43" name="New shape" descr="15003: count"/>
          <p:cNvSpPr/>
          <p:nvPr/>
        </p:nvSpPr>
        <p:spPr>
          <a:xfrm>
            <a:off x="2451100" y="3806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537</a:t>
            </a:r>
          </a:p>
        </p:txBody>
      </p:sp>
      <p:sp>
        <p:nvSpPr>
          <p:cNvPr id="44" name="New shape" descr="15003MEAN"/>
          <p:cNvSpPr/>
          <p:nvPr/>
        </p:nvSpPr>
        <p:spPr>
          <a:xfrm>
            <a:off x="3528483" y="3806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5" name="New shape" descr="15003MEANInside"/>
          <p:cNvSpPr/>
          <p:nvPr/>
        </p:nvSpPr>
        <p:spPr>
          <a:xfrm>
            <a:off x="3623733" y="3806810"/>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3.70</a:t>
            </a:r>
          </a:p>
        </p:txBody>
      </p:sp>
      <p:sp>
        <p:nvSpPr>
          <p:cNvPr id="46" name="New shape" descr="15003: prevMean"/>
          <p:cNvSpPr/>
          <p:nvPr/>
        </p:nvSpPr>
        <p:spPr>
          <a:xfrm>
            <a:off x="4605867" y="3806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3.72</a:t>
            </a:r>
          </a:p>
        </p:txBody>
      </p:sp>
      <p:sp>
        <p:nvSpPr>
          <p:cNvPr id="47" name="New shape" descr="15003: change"/>
          <p:cNvSpPr/>
          <p:nvPr/>
        </p:nvSpPr>
        <p:spPr>
          <a:xfrm>
            <a:off x="5683250" y="3806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-0.02</a:t>
            </a:r>
          </a:p>
        </p:txBody>
      </p:sp>
      <p:sp>
        <p:nvSpPr>
          <p:cNvPr id="48" name="New shape" descr="15003SYS_MEAN"/>
          <p:cNvSpPr/>
          <p:nvPr/>
        </p:nvSpPr>
        <p:spPr>
          <a:xfrm>
            <a:off x="6760634" y="3806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9" name="New shape" descr="15003SYS_MEANInside"/>
          <p:cNvSpPr/>
          <p:nvPr/>
        </p:nvSpPr>
        <p:spPr>
          <a:xfrm>
            <a:off x="6855884" y="3838560"/>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3.70</a:t>
            </a:r>
          </a:p>
        </p:txBody>
      </p:sp>
      <p:sp>
        <p:nvSpPr>
          <p:cNvPr id="50" name="New shape" descr="15003MEAN_PERRANK_W_HIGHER_ED"/>
          <p:cNvSpPr/>
          <p:nvPr/>
        </p:nvSpPr>
        <p:spPr>
          <a:xfrm>
            <a:off x="7838017" y="3806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1" name="New shape"/>
          <p:cNvSpPr/>
          <p:nvPr/>
        </p:nvSpPr>
        <p:spPr>
          <a:xfrm>
            <a:off x="7838017" y="3806810"/>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31</a:t>
            </a:r>
          </a:p>
        </p:txBody>
      </p:sp>
      <p:graphicFrame>
        <p:nvGraphicFramePr>
          <p:cNvPr id="52" name="ChartObject" descr="mprChart"/>
          <p:cNvGraphicFramePr/>
          <p:nvPr/>
        </p:nvGraphicFramePr>
        <p:xfrm>
          <a:off x="8161232" y="3743310"/>
          <a:ext cx="754168" cy="508000"/>
        </p:xfrm>
        <a:graphic>
          <a:graphicData uri="http://schemas.openxmlformats.org/drawingml/2006/chart">
            <c:chart xmlns:c="http://schemas.openxmlformats.org/drawingml/2006/chart" r:id="rId4"/>
          </a:graphicData>
        </a:graphic>
      </p:graphicFrame>
      <p:sp>
        <p:nvSpPr>
          <p:cNvPr id="54" name="New shape"/>
          <p:cNvSpPr/>
          <p:nvPr/>
        </p:nvSpPr>
        <p:spPr>
          <a:xfrm>
            <a:off x="228600" y="4187810"/>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6" name="New shape" descr="15004"/>
          <p:cNvSpPr/>
          <p:nvPr/>
        </p:nvSpPr>
        <p:spPr>
          <a:xfrm>
            <a:off x="228600" y="4187810"/>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Q04:</a:t>
            </a:r>
            <a:r>
              <a:rPr sz="800" b="0">
                <a:solidFill>
                  <a:srgbClr val="1A1A1A"/>
                </a:solidFill>
                <a:latin typeface="Arial" pitchFamily="34" charset="0"/>
              </a:rPr>
              <a:t> Recognition</a:t>
            </a:r>
          </a:p>
        </p:txBody>
      </p:sp>
      <p:sp>
        <p:nvSpPr>
          <p:cNvPr id="57" name="New shape" descr="15004: count"/>
          <p:cNvSpPr/>
          <p:nvPr/>
        </p:nvSpPr>
        <p:spPr>
          <a:xfrm>
            <a:off x="2451100" y="4187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508</a:t>
            </a:r>
          </a:p>
        </p:txBody>
      </p:sp>
      <p:sp>
        <p:nvSpPr>
          <p:cNvPr id="58" name="New shape" descr="15004MEAN"/>
          <p:cNvSpPr/>
          <p:nvPr/>
        </p:nvSpPr>
        <p:spPr>
          <a:xfrm>
            <a:off x="3528483" y="4187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9" name="New shape" descr="15004MEANInside"/>
          <p:cNvSpPr/>
          <p:nvPr/>
        </p:nvSpPr>
        <p:spPr>
          <a:xfrm>
            <a:off x="3623733" y="4187810"/>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3.23</a:t>
            </a:r>
          </a:p>
        </p:txBody>
      </p:sp>
      <p:sp>
        <p:nvSpPr>
          <p:cNvPr id="60" name="New shape" descr="15004: prevMean"/>
          <p:cNvSpPr/>
          <p:nvPr/>
        </p:nvSpPr>
        <p:spPr>
          <a:xfrm>
            <a:off x="4605867" y="4187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2.97</a:t>
            </a:r>
          </a:p>
        </p:txBody>
      </p:sp>
      <p:sp>
        <p:nvSpPr>
          <p:cNvPr id="61" name="New shape" descr="15004: change"/>
          <p:cNvSpPr/>
          <p:nvPr/>
        </p:nvSpPr>
        <p:spPr>
          <a:xfrm>
            <a:off x="5683250" y="4187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2" name="New shape" descr="cellArrow"/>
          <p:cNvSpPr/>
          <p:nvPr/>
        </p:nvSpPr>
        <p:spPr>
          <a:xfrm>
            <a:off x="5835650" y="4270360"/>
            <a:ext cx="152400" cy="152400"/>
          </a:xfrm>
          <a:prstGeom prst="triangle">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3" name="New shape"/>
          <p:cNvSpPr/>
          <p:nvPr/>
        </p:nvSpPr>
        <p:spPr>
          <a:xfrm>
            <a:off x="5899150" y="4187810"/>
            <a:ext cx="9249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400">
                <a:solidFill>
                  <a:srgbClr val="1A1A1A"/>
                </a:solidFill>
                <a:latin typeface="Arial" pitchFamily="34" charset="0"/>
              </a:rPr>
              <a:t>+0.26</a:t>
            </a:r>
          </a:p>
        </p:txBody>
      </p:sp>
      <p:sp>
        <p:nvSpPr>
          <p:cNvPr id="64" name="New shape" descr="15004SYS_MEAN"/>
          <p:cNvSpPr/>
          <p:nvPr/>
        </p:nvSpPr>
        <p:spPr>
          <a:xfrm>
            <a:off x="6760634" y="4187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5" name="New shape" descr="15004SYS_MEANInside"/>
          <p:cNvSpPr/>
          <p:nvPr/>
        </p:nvSpPr>
        <p:spPr>
          <a:xfrm>
            <a:off x="6855884" y="4219560"/>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3.23</a:t>
            </a:r>
          </a:p>
        </p:txBody>
      </p:sp>
      <p:sp>
        <p:nvSpPr>
          <p:cNvPr id="66" name="New shape" descr="15004MEAN_PERRANK_W_HIGHER_ED"/>
          <p:cNvSpPr/>
          <p:nvPr/>
        </p:nvSpPr>
        <p:spPr>
          <a:xfrm>
            <a:off x="7838017" y="4187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7" name="New shape"/>
          <p:cNvSpPr/>
          <p:nvPr/>
        </p:nvSpPr>
        <p:spPr>
          <a:xfrm>
            <a:off x="7838017" y="4187810"/>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42</a:t>
            </a:r>
          </a:p>
        </p:txBody>
      </p:sp>
      <p:graphicFrame>
        <p:nvGraphicFramePr>
          <p:cNvPr id="68" name="ChartObject" descr="mprChart"/>
          <p:cNvGraphicFramePr/>
          <p:nvPr/>
        </p:nvGraphicFramePr>
        <p:xfrm>
          <a:off x="8161232" y="4124310"/>
          <a:ext cx="754168" cy="508000"/>
        </p:xfrm>
        <a:graphic>
          <a:graphicData uri="http://schemas.openxmlformats.org/drawingml/2006/chart">
            <c:chart xmlns:c="http://schemas.openxmlformats.org/drawingml/2006/chart" r:id="rId5"/>
          </a:graphicData>
        </a:graphic>
      </p:graphicFrame>
      <p:sp>
        <p:nvSpPr>
          <p:cNvPr id="70" name="New shape"/>
          <p:cNvSpPr/>
          <p:nvPr/>
        </p:nvSpPr>
        <p:spPr>
          <a:xfrm>
            <a:off x="228600" y="4568810"/>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72" name="New shape" descr="15005"/>
          <p:cNvSpPr/>
          <p:nvPr/>
        </p:nvSpPr>
        <p:spPr>
          <a:xfrm>
            <a:off x="228600" y="4568810"/>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Q05:</a:t>
            </a:r>
            <a:r>
              <a:rPr sz="800" b="0">
                <a:solidFill>
                  <a:srgbClr val="1A1A1A"/>
                </a:solidFill>
                <a:latin typeface="Arial" pitchFamily="34" charset="0"/>
              </a:rPr>
              <a:t> Cares About Me</a:t>
            </a:r>
          </a:p>
        </p:txBody>
      </p:sp>
      <p:sp>
        <p:nvSpPr>
          <p:cNvPr id="73" name="New shape" descr="15005: count"/>
          <p:cNvSpPr/>
          <p:nvPr/>
        </p:nvSpPr>
        <p:spPr>
          <a:xfrm>
            <a:off x="2451100" y="4568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533</a:t>
            </a:r>
          </a:p>
        </p:txBody>
      </p:sp>
      <p:sp>
        <p:nvSpPr>
          <p:cNvPr id="74" name="New shape" descr="15005MEAN"/>
          <p:cNvSpPr/>
          <p:nvPr/>
        </p:nvSpPr>
        <p:spPr>
          <a:xfrm>
            <a:off x="3528483" y="4568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5" name="New shape" descr="15005MEANInside"/>
          <p:cNvSpPr/>
          <p:nvPr/>
        </p:nvSpPr>
        <p:spPr>
          <a:xfrm>
            <a:off x="3623733" y="4568810"/>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4.17</a:t>
            </a:r>
          </a:p>
        </p:txBody>
      </p:sp>
      <p:sp>
        <p:nvSpPr>
          <p:cNvPr id="76" name="New shape" descr="15005: prevMean"/>
          <p:cNvSpPr/>
          <p:nvPr/>
        </p:nvSpPr>
        <p:spPr>
          <a:xfrm>
            <a:off x="4605867" y="4568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4.01</a:t>
            </a:r>
          </a:p>
        </p:txBody>
      </p:sp>
      <p:sp>
        <p:nvSpPr>
          <p:cNvPr id="77" name="New shape" descr="15005: change"/>
          <p:cNvSpPr/>
          <p:nvPr/>
        </p:nvSpPr>
        <p:spPr>
          <a:xfrm>
            <a:off x="5683250" y="4568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+0.16</a:t>
            </a:r>
          </a:p>
        </p:txBody>
      </p:sp>
      <p:sp>
        <p:nvSpPr>
          <p:cNvPr id="78" name="New shape" descr="15005SYS_MEAN"/>
          <p:cNvSpPr/>
          <p:nvPr/>
        </p:nvSpPr>
        <p:spPr>
          <a:xfrm>
            <a:off x="6760634" y="4568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9" name="New shape" descr="15005SYS_MEANInside"/>
          <p:cNvSpPr/>
          <p:nvPr/>
        </p:nvSpPr>
        <p:spPr>
          <a:xfrm>
            <a:off x="6855884" y="4600560"/>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4.17</a:t>
            </a:r>
          </a:p>
        </p:txBody>
      </p:sp>
      <p:sp>
        <p:nvSpPr>
          <p:cNvPr id="80" name="New shape" descr="15005MEAN_PERRANK_W_HIGHER_ED"/>
          <p:cNvSpPr/>
          <p:nvPr/>
        </p:nvSpPr>
        <p:spPr>
          <a:xfrm>
            <a:off x="7838017" y="4568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81" name="New shape"/>
          <p:cNvSpPr/>
          <p:nvPr/>
        </p:nvSpPr>
        <p:spPr>
          <a:xfrm>
            <a:off x="7838017" y="4568810"/>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47</a:t>
            </a:r>
          </a:p>
        </p:txBody>
      </p:sp>
      <p:graphicFrame>
        <p:nvGraphicFramePr>
          <p:cNvPr id="82" name="ChartObject" descr="mprChart"/>
          <p:cNvGraphicFramePr/>
          <p:nvPr/>
        </p:nvGraphicFramePr>
        <p:xfrm>
          <a:off x="8161232" y="4505310"/>
          <a:ext cx="754168" cy="508000"/>
        </p:xfrm>
        <a:graphic>
          <a:graphicData uri="http://schemas.openxmlformats.org/drawingml/2006/chart">
            <c:chart xmlns:c="http://schemas.openxmlformats.org/drawingml/2006/chart" r:id="rId6"/>
          </a:graphicData>
        </a:graphic>
      </p:graphicFrame>
      <p:sp>
        <p:nvSpPr>
          <p:cNvPr id="84" name="New shape"/>
          <p:cNvSpPr/>
          <p:nvPr/>
        </p:nvSpPr>
        <p:spPr>
          <a:xfrm>
            <a:off x="228600" y="4949810"/>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86" name="New shape" descr="15006"/>
          <p:cNvSpPr/>
          <p:nvPr/>
        </p:nvSpPr>
        <p:spPr>
          <a:xfrm>
            <a:off x="228600" y="4949810"/>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Q06:</a:t>
            </a:r>
            <a:r>
              <a:rPr sz="800" b="0">
                <a:solidFill>
                  <a:srgbClr val="1A1A1A"/>
                </a:solidFill>
                <a:latin typeface="Arial" pitchFamily="34" charset="0"/>
              </a:rPr>
              <a:t> Development</a:t>
            </a:r>
          </a:p>
        </p:txBody>
      </p:sp>
      <p:sp>
        <p:nvSpPr>
          <p:cNvPr id="87" name="New shape" descr="15006: count"/>
          <p:cNvSpPr/>
          <p:nvPr/>
        </p:nvSpPr>
        <p:spPr>
          <a:xfrm>
            <a:off x="2451100" y="4949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534</a:t>
            </a:r>
          </a:p>
        </p:txBody>
      </p:sp>
      <p:sp>
        <p:nvSpPr>
          <p:cNvPr id="88" name="New shape" descr="15006MEAN"/>
          <p:cNvSpPr/>
          <p:nvPr/>
        </p:nvSpPr>
        <p:spPr>
          <a:xfrm>
            <a:off x="3528483" y="4949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89" name="New shape" descr="15006MEANInside"/>
          <p:cNvSpPr/>
          <p:nvPr/>
        </p:nvSpPr>
        <p:spPr>
          <a:xfrm>
            <a:off x="3623733" y="4949810"/>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3.80</a:t>
            </a:r>
          </a:p>
        </p:txBody>
      </p:sp>
      <p:sp>
        <p:nvSpPr>
          <p:cNvPr id="90" name="New shape" descr="15006: prevMean"/>
          <p:cNvSpPr/>
          <p:nvPr/>
        </p:nvSpPr>
        <p:spPr>
          <a:xfrm>
            <a:off x="4605867" y="4949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3.66</a:t>
            </a:r>
          </a:p>
        </p:txBody>
      </p:sp>
      <p:sp>
        <p:nvSpPr>
          <p:cNvPr id="91" name="New shape" descr="15006: change"/>
          <p:cNvSpPr/>
          <p:nvPr/>
        </p:nvSpPr>
        <p:spPr>
          <a:xfrm>
            <a:off x="5683250" y="4949810"/>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+0.14</a:t>
            </a:r>
          </a:p>
        </p:txBody>
      </p:sp>
      <p:sp>
        <p:nvSpPr>
          <p:cNvPr id="92" name="New shape" descr="15006SYS_MEAN"/>
          <p:cNvSpPr/>
          <p:nvPr/>
        </p:nvSpPr>
        <p:spPr>
          <a:xfrm>
            <a:off x="6760634" y="4949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3" name="New shape" descr="15006SYS_MEANInside"/>
          <p:cNvSpPr/>
          <p:nvPr/>
        </p:nvSpPr>
        <p:spPr>
          <a:xfrm>
            <a:off x="6855884" y="4981560"/>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3.80</a:t>
            </a:r>
          </a:p>
        </p:txBody>
      </p:sp>
      <p:sp>
        <p:nvSpPr>
          <p:cNvPr id="94" name="New shape" descr="15006MEAN_PERRANK_W_HIGHER_ED"/>
          <p:cNvSpPr/>
          <p:nvPr/>
        </p:nvSpPr>
        <p:spPr>
          <a:xfrm>
            <a:off x="7838017" y="4949810"/>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5" name="New shape"/>
          <p:cNvSpPr/>
          <p:nvPr/>
        </p:nvSpPr>
        <p:spPr>
          <a:xfrm>
            <a:off x="7838017" y="4949810"/>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52</a:t>
            </a:r>
          </a:p>
        </p:txBody>
      </p:sp>
      <p:graphicFrame>
        <p:nvGraphicFramePr>
          <p:cNvPr id="96" name="ChartObject" descr="mprChart"/>
          <p:cNvGraphicFramePr/>
          <p:nvPr/>
        </p:nvGraphicFramePr>
        <p:xfrm>
          <a:off x="8161232" y="4886310"/>
          <a:ext cx="754168" cy="508000"/>
        </p:xfrm>
        <a:graphic>
          <a:graphicData uri="http://schemas.openxmlformats.org/drawingml/2006/chart">
            <c:chart xmlns:c="http://schemas.openxmlformats.org/drawingml/2006/chart" r:id="rId7"/>
          </a:graphicData>
        </a:graphic>
      </p:graphicFrame>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a:xfrm>
          <a:off x="0" y="0"/>
          <a: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9</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a:bodyPr>
          <a:lstStyle/>
          <a:p>
            <a:pPr algn="l"/>
            <a:r>
              <a:rPr sz="800">
                <a:solidFill>
                  <a:srgbClr val="FFFFFF"/>
                </a:solidFill>
                <a:latin typeface="Arial" pitchFamily="34" charset="0"/>
              </a:rPr>
              <a:t>Copyright 2021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Teamwork - Do I belong here?</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Percentile Rank in Gallup Overall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2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732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Employees need to feel like they belong and are a good fit with their team. They need to know they are part of something bigger than themselves. As a manager, encourage opportunities for teamwork and a sense of belonging.</a:t>
            </a:r>
          </a:p>
        </p:txBody>
      </p:sp>
      <p:sp>
        <p:nvSpPr>
          <p:cNvPr id="20" name="New shape" descr="ttlRespondents"/>
          <p:cNvSpPr/>
          <p:nvPr/>
        </p:nvSpPr>
        <p:spPr>
          <a:xfrm>
            <a:off x="457200" y="1832575"/>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2091914"/>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543</a:t>
            </a:r>
          </a:p>
        </p:txBody>
      </p:sp>
      <p:sp>
        <p:nvSpPr>
          <p:cNvPr id="22" name="New shape" descr="spdDial"/>
          <p:cNvSpPr/>
          <p:nvPr/>
        </p:nvSpPr>
        <p:spPr>
          <a:xfrm>
            <a:off x="3303451" y="1832575"/>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CURRENT MEAN</a:t>
            </a:r>
          </a:p>
        </p:txBody>
      </p:sp>
      <p:graphicFrame>
        <p:nvGraphicFramePr>
          <p:cNvPr id="23" name="ChartObject" descr="spdDialValue"/>
          <p:cNvGraphicFramePr/>
          <p:nvPr/>
        </p:nvGraphicFramePr>
        <p:xfrm>
          <a:off x="2918851" y="1964913"/>
          <a:ext cx="2849097" cy="2054199"/>
        </p:xfrm>
        <a:graphic>
          <a:graphicData uri="http://schemas.openxmlformats.org/drawingml/2006/chart">
            <c:chart xmlns:c="http://schemas.openxmlformats.org/drawingml/2006/chart" r:id="rId2"/>
          </a:graphicData>
        </a:graphic>
      </p:graphicFrame>
      <p:sp>
        <p:nvSpPr>
          <p:cNvPr id="24" name="New shape"/>
          <p:cNvSpPr/>
          <p:nvPr/>
        </p:nvSpPr>
        <p:spPr>
          <a:xfrm>
            <a:off x="2918851" y="1964914"/>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000">
                <a:solidFill>
                  <a:srgbClr val="000000"/>
                </a:solidFill>
                <a:latin typeface="Arial" pitchFamily="34" charset="0"/>
              </a:rPr>
              <a:t>3.69</a:t>
            </a:r>
          </a:p>
        </p:txBody>
      </p:sp>
      <p:sp>
        <p:nvSpPr>
          <p:cNvPr id="25" name="New shape"/>
          <p:cNvSpPr/>
          <p:nvPr/>
        </p:nvSpPr>
        <p:spPr>
          <a:xfrm>
            <a:off x="3535035" y="3362533"/>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26" name="New shape"/>
          <p:cNvSpPr/>
          <p:nvPr/>
        </p:nvSpPr>
        <p:spPr>
          <a:xfrm>
            <a:off x="3534608" y="3362534"/>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sz="900">
                <a:solidFill>
                  <a:srgbClr val="000000"/>
                </a:solidFill>
                <a:latin typeface="Arial" pitchFamily="34" charset="0"/>
              </a:rPr>
              <a:t>Change:</a:t>
            </a:r>
          </a:p>
        </p:txBody>
      </p:sp>
      <p:sp>
        <p:nvSpPr>
          <p:cNvPr id="27" name="New shape"/>
          <p:cNvSpPr/>
          <p:nvPr/>
        </p:nvSpPr>
        <p:spPr>
          <a:xfrm>
            <a:off x="4390620" y="3362534"/>
            <a:ext cx="855584" cy="228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900">
                <a:solidFill>
                  <a:srgbClr val="000000"/>
                </a:solidFill>
                <a:latin typeface="Arial" pitchFamily="34" charset="0"/>
              </a:rPr>
              <a:t>+0.12</a:t>
            </a:r>
          </a:p>
        </p:txBody>
      </p:sp>
      <p:sp>
        <p:nvSpPr>
          <p:cNvPr id="28" name="New shape" descr="mprMeasure"/>
          <p:cNvSpPr/>
          <p:nvPr/>
        </p:nvSpPr>
        <p:spPr>
          <a:xfrm>
            <a:off x="6149702" y="1832575"/>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MEAN PERCENTILE RANK</a:t>
            </a:r>
          </a:p>
        </p:txBody>
      </p:sp>
      <p:sp>
        <p:nvSpPr>
          <p:cNvPr id="29" name="New shape" descr="mprMeasureValue"/>
          <p:cNvSpPr/>
          <p:nvPr/>
        </p:nvSpPr>
        <p:spPr>
          <a:xfrm>
            <a:off x="6149701" y="2091914"/>
            <a:ext cx="855584"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31</a:t>
            </a:r>
          </a:p>
        </p:txBody>
      </p:sp>
      <p:graphicFrame>
        <p:nvGraphicFramePr>
          <p:cNvPr id="30" name="ChartObject" descr="mprChart"/>
          <p:cNvGraphicFramePr/>
          <p:nvPr/>
        </p:nvGraphicFramePr>
        <p:xfrm>
          <a:off x="6814786" y="2091914"/>
          <a:ext cx="1990667" cy="503423"/>
        </p:xfrm>
        <a:graphic>
          <a:graphicData uri="http://schemas.openxmlformats.org/drawingml/2006/chart">
            <c:chart xmlns:c="http://schemas.openxmlformats.org/drawingml/2006/chart" r:id="rId3"/>
          </a:graphicData>
        </a:graphic>
      </p:graphicFrame>
      <p:sp>
        <p:nvSpPr>
          <p:cNvPr id="31" name="New shape" descr="db"/>
          <p:cNvSpPr/>
          <p:nvPr/>
        </p:nvSpPr>
        <p:spPr>
          <a:xfrm>
            <a:off x="6149702" y="2595337"/>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Database: Gallup Overall</a:t>
            </a:r>
          </a:p>
        </p:txBody>
      </p:sp>
      <p:sp>
        <p:nvSpPr>
          <p:cNvPr id="32" name="New shape" descr="freqDistFooter"/>
          <p:cNvSpPr/>
          <p:nvPr/>
        </p:nvSpPr>
        <p:spPr>
          <a:xfrm>
            <a:off x="0" y="5969000"/>
            <a:ext cx="9153144"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	Respondents can select multiple responses for multi-select questions.</a:t>
            </a:r>
          </a:p>
        </p:txBody>
      </p:sp>
      <p:sp>
        <p:nvSpPr>
          <p:cNvPr id="33" name="New shape" descr="Questions"/>
          <p:cNvSpPr/>
          <p:nvPr/>
        </p:nvSpPr>
        <p:spPr>
          <a:xfrm>
            <a:off x="228600" y="3638113"/>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34" name="New shape" descr="Total N"/>
          <p:cNvSpPr/>
          <p:nvPr/>
        </p:nvSpPr>
        <p:spPr>
          <a:xfrm>
            <a:off x="2451100"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35" name="New shape" descr="Current Mean"/>
          <p:cNvSpPr/>
          <p:nvPr/>
        </p:nvSpPr>
        <p:spPr>
          <a:xfrm>
            <a:off x="3528483"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36" name="New shape" descr="Last Mean"/>
          <p:cNvSpPr/>
          <p:nvPr/>
        </p:nvSpPr>
        <p:spPr>
          <a:xfrm>
            <a:off x="4605867"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Last Mean</a:t>
            </a:r>
          </a:p>
        </p:txBody>
      </p:sp>
      <p:sp>
        <p:nvSpPr>
          <p:cNvPr id="37" name="New shape" descr="Change"/>
          <p:cNvSpPr/>
          <p:nvPr/>
        </p:nvSpPr>
        <p:spPr>
          <a:xfrm>
            <a:off x="5683250"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Change</a:t>
            </a:r>
          </a:p>
        </p:txBody>
      </p:sp>
      <p:sp>
        <p:nvSpPr>
          <p:cNvPr id="38" name="New shape" descr="Company Overall Current Mean"/>
          <p:cNvSpPr/>
          <p:nvPr/>
        </p:nvSpPr>
        <p:spPr>
          <a:xfrm>
            <a:off x="6760634"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Company Overall Current Mean</a:t>
            </a:r>
          </a:p>
        </p:txBody>
      </p:sp>
      <p:sp>
        <p:nvSpPr>
          <p:cNvPr id="39" name="New shape" descr="Mean Percentile Rank - Industry - Education - Postsecondary/Higher Education"/>
          <p:cNvSpPr/>
          <p:nvPr/>
        </p:nvSpPr>
        <p:spPr>
          <a:xfrm>
            <a:off x="7838017" y="363811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0000" lnSpcReduction="10000"/>
          </a:bodyPr>
          <a:lstStyle/>
          <a:p>
            <a:pPr algn="ctr"/>
            <a:r>
              <a:rPr sz="900">
                <a:solidFill>
                  <a:srgbClr val="666666"/>
                </a:solidFill>
                <a:latin typeface="Arial" pitchFamily="34" charset="0"/>
              </a:rPr>
              <a:t>Mean Percentile Rank - Industry - Education - Postsecondary/Higher Education</a:t>
            </a:r>
          </a:p>
        </p:txBody>
      </p:sp>
      <p:sp>
        <p:nvSpPr>
          <p:cNvPr id="40" name="New shape"/>
          <p:cNvSpPr/>
          <p:nvPr/>
        </p:nvSpPr>
        <p:spPr>
          <a:xfrm>
            <a:off x="228600" y="4019113"/>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42" name="New shape" descr="15007"/>
          <p:cNvSpPr/>
          <p:nvPr/>
        </p:nvSpPr>
        <p:spPr>
          <a:xfrm>
            <a:off x="228600" y="4020383"/>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Q07:</a:t>
            </a:r>
            <a:r>
              <a:rPr sz="800" b="0">
                <a:solidFill>
                  <a:srgbClr val="1A1A1A"/>
                </a:solidFill>
                <a:latin typeface="Arial" pitchFamily="34" charset="0"/>
              </a:rPr>
              <a:t> Opinions Count</a:t>
            </a:r>
          </a:p>
        </p:txBody>
      </p:sp>
      <p:sp>
        <p:nvSpPr>
          <p:cNvPr id="43" name="New shape" descr="15007: count"/>
          <p:cNvSpPr/>
          <p:nvPr/>
        </p:nvSpPr>
        <p:spPr>
          <a:xfrm>
            <a:off x="2451100" y="4020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539</a:t>
            </a:r>
          </a:p>
        </p:txBody>
      </p:sp>
      <p:sp>
        <p:nvSpPr>
          <p:cNvPr id="44" name="New shape" descr="15007MEAN"/>
          <p:cNvSpPr/>
          <p:nvPr/>
        </p:nvSpPr>
        <p:spPr>
          <a:xfrm>
            <a:off x="3528483" y="4020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5" name="New shape" descr="15007MEANInside"/>
          <p:cNvSpPr/>
          <p:nvPr/>
        </p:nvSpPr>
        <p:spPr>
          <a:xfrm>
            <a:off x="3623733" y="4020383"/>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3.67</a:t>
            </a:r>
          </a:p>
        </p:txBody>
      </p:sp>
      <p:sp>
        <p:nvSpPr>
          <p:cNvPr id="46" name="New shape" descr="15007: prevMean"/>
          <p:cNvSpPr/>
          <p:nvPr/>
        </p:nvSpPr>
        <p:spPr>
          <a:xfrm>
            <a:off x="4605867" y="4020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3.57</a:t>
            </a:r>
          </a:p>
        </p:txBody>
      </p:sp>
      <p:sp>
        <p:nvSpPr>
          <p:cNvPr id="47" name="New shape" descr="15007: change"/>
          <p:cNvSpPr/>
          <p:nvPr/>
        </p:nvSpPr>
        <p:spPr>
          <a:xfrm>
            <a:off x="5683250" y="4020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+0.10</a:t>
            </a:r>
          </a:p>
        </p:txBody>
      </p:sp>
      <p:sp>
        <p:nvSpPr>
          <p:cNvPr id="48" name="New shape" descr="15007SYS_MEAN"/>
          <p:cNvSpPr/>
          <p:nvPr/>
        </p:nvSpPr>
        <p:spPr>
          <a:xfrm>
            <a:off x="6760634" y="4020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49" name="New shape" descr="15007SYS_MEANInside"/>
          <p:cNvSpPr/>
          <p:nvPr/>
        </p:nvSpPr>
        <p:spPr>
          <a:xfrm>
            <a:off x="6855884" y="4052133"/>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3.67</a:t>
            </a:r>
          </a:p>
        </p:txBody>
      </p:sp>
      <p:sp>
        <p:nvSpPr>
          <p:cNvPr id="50" name="New shape" descr="15007MEAN_PERRANK_W_HIGHER_ED"/>
          <p:cNvSpPr/>
          <p:nvPr/>
        </p:nvSpPr>
        <p:spPr>
          <a:xfrm>
            <a:off x="7838017" y="4020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1" name="New shape"/>
          <p:cNvSpPr/>
          <p:nvPr/>
        </p:nvSpPr>
        <p:spPr>
          <a:xfrm>
            <a:off x="7838017" y="4020383"/>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49</a:t>
            </a:r>
          </a:p>
        </p:txBody>
      </p:sp>
      <p:graphicFrame>
        <p:nvGraphicFramePr>
          <p:cNvPr id="52" name="ChartObject" descr="mprChart"/>
          <p:cNvGraphicFramePr/>
          <p:nvPr/>
        </p:nvGraphicFramePr>
        <p:xfrm>
          <a:off x="8161232" y="3956883"/>
          <a:ext cx="754168" cy="508000"/>
        </p:xfrm>
        <a:graphic>
          <a:graphicData uri="http://schemas.openxmlformats.org/drawingml/2006/chart">
            <c:chart xmlns:c="http://schemas.openxmlformats.org/drawingml/2006/chart" r:id="rId4"/>
          </a:graphicData>
        </a:graphic>
      </p:graphicFrame>
      <p:sp>
        <p:nvSpPr>
          <p:cNvPr id="54" name="New shape"/>
          <p:cNvSpPr/>
          <p:nvPr/>
        </p:nvSpPr>
        <p:spPr>
          <a:xfrm>
            <a:off x="228600" y="4401383"/>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56" name="New shape" descr="15008"/>
          <p:cNvSpPr/>
          <p:nvPr/>
        </p:nvSpPr>
        <p:spPr>
          <a:xfrm>
            <a:off x="228600" y="4401383"/>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Q08:</a:t>
            </a:r>
            <a:r>
              <a:rPr sz="800" b="0">
                <a:solidFill>
                  <a:srgbClr val="1A1A1A"/>
                </a:solidFill>
                <a:latin typeface="Arial" pitchFamily="34" charset="0"/>
              </a:rPr>
              <a:t> Mission/Purpose</a:t>
            </a:r>
          </a:p>
        </p:txBody>
      </p:sp>
      <p:sp>
        <p:nvSpPr>
          <p:cNvPr id="57" name="New shape" descr="15008: count"/>
          <p:cNvSpPr/>
          <p:nvPr/>
        </p:nvSpPr>
        <p:spPr>
          <a:xfrm>
            <a:off x="2451100" y="4401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538</a:t>
            </a:r>
          </a:p>
        </p:txBody>
      </p:sp>
      <p:sp>
        <p:nvSpPr>
          <p:cNvPr id="58" name="New shape" descr="15008MEAN"/>
          <p:cNvSpPr/>
          <p:nvPr/>
        </p:nvSpPr>
        <p:spPr>
          <a:xfrm>
            <a:off x="3528483" y="4401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59" name="New shape" descr="15008MEANInside"/>
          <p:cNvSpPr/>
          <p:nvPr/>
        </p:nvSpPr>
        <p:spPr>
          <a:xfrm>
            <a:off x="3623733" y="4401383"/>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3.87</a:t>
            </a:r>
          </a:p>
        </p:txBody>
      </p:sp>
      <p:sp>
        <p:nvSpPr>
          <p:cNvPr id="60" name="New shape" descr="15008: prevMean"/>
          <p:cNvSpPr/>
          <p:nvPr/>
        </p:nvSpPr>
        <p:spPr>
          <a:xfrm>
            <a:off x="4605867" y="4401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3.88</a:t>
            </a:r>
          </a:p>
        </p:txBody>
      </p:sp>
      <p:sp>
        <p:nvSpPr>
          <p:cNvPr id="61" name="New shape" descr="15008: change"/>
          <p:cNvSpPr/>
          <p:nvPr/>
        </p:nvSpPr>
        <p:spPr>
          <a:xfrm>
            <a:off x="5683250" y="4401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-0.01</a:t>
            </a:r>
          </a:p>
        </p:txBody>
      </p:sp>
      <p:sp>
        <p:nvSpPr>
          <p:cNvPr id="62" name="New shape" descr="15008SYS_MEAN"/>
          <p:cNvSpPr/>
          <p:nvPr/>
        </p:nvSpPr>
        <p:spPr>
          <a:xfrm>
            <a:off x="6760634" y="4401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3" name="New shape" descr="15008SYS_MEANInside"/>
          <p:cNvSpPr/>
          <p:nvPr/>
        </p:nvSpPr>
        <p:spPr>
          <a:xfrm>
            <a:off x="6855884" y="4433133"/>
            <a:ext cx="886883"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3.87</a:t>
            </a:r>
          </a:p>
        </p:txBody>
      </p:sp>
      <p:sp>
        <p:nvSpPr>
          <p:cNvPr id="64" name="New shape" descr="15008MEAN_PERRANK_W_HIGHER_ED"/>
          <p:cNvSpPr/>
          <p:nvPr/>
        </p:nvSpPr>
        <p:spPr>
          <a:xfrm>
            <a:off x="7838017" y="4401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65" name="New shape"/>
          <p:cNvSpPr/>
          <p:nvPr/>
        </p:nvSpPr>
        <p:spPr>
          <a:xfrm>
            <a:off x="7838017" y="4401383"/>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45</a:t>
            </a:r>
          </a:p>
        </p:txBody>
      </p:sp>
      <p:graphicFrame>
        <p:nvGraphicFramePr>
          <p:cNvPr id="66" name="ChartObject" descr="mprChart"/>
          <p:cNvGraphicFramePr/>
          <p:nvPr/>
        </p:nvGraphicFramePr>
        <p:xfrm>
          <a:off x="8161232" y="4337883"/>
          <a:ext cx="754168" cy="508000"/>
        </p:xfrm>
        <a:graphic>
          <a:graphicData uri="http://schemas.openxmlformats.org/drawingml/2006/chart">
            <c:chart xmlns:c="http://schemas.openxmlformats.org/drawingml/2006/chart" r:id="rId5"/>
          </a:graphicData>
        </a:graphic>
      </p:graphicFrame>
      <p:sp>
        <p:nvSpPr>
          <p:cNvPr id="68" name="New shape"/>
          <p:cNvSpPr/>
          <p:nvPr/>
        </p:nvSpPr>
        <p:spPr>
          <a:xfrm>
            <a:off x="228600" y="4782383"/>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70" name="New shape" descr="15009"/>
          <p:cNvSpPr/>
          <p:nvPr/>
        </p:nvSpPr>
        <p:spPr>
          <a:xfrm>
            <a:off x="228600" y="4782383"/>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Q09:</a:t>
            </a:r>
            <a:r>
              <a:rPr sz="800" b="0">
                <a:solidFill>
                  <a:srgbClr val="1A1A1A"/>
                </a:solidFill>
                <a:latin typeface="Arial" pitchFamily="34" charset="0"/>
              </a:rPr>
              <a:t> Committed to Quality</a:t>
            </a:r>
          </a:p>
        </p:txBody>
      </p:sp>
      <p:sp>
        <p:nvSpPr>
          <p:cNvPr id="71" name="New shape" descr="15009: count"/>
          <p:cNvSpPr/>
          <p:nvPr/>
        </p:nvSpPr>
        <p:spPr>
          <a:xfrm>
            <a:off x="2451100" y="4782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533</a:t>
            </a:r>
          </a:p>
        </p:txBody>
      </p:sp>
      <p:sp>
        <p:nvSpPr>
          <p:cNvPr id="72" name="New shape" descr="15009MEAN"/>
          <p:cNvSpPr/>
          <p:nvPr/>
        </p:nvSpPr>
        <p:spPr>
          <a:xfrm>
            <a:off x="3528483" y="4782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3" name="New shape" descr="15009MEANInside"/>
          <p:cNvSpPr/>
          <p:nvPr/>
        </p:nvSpPr>
        <p:spPr>
          <a:xfrm>
            <a:off x="3623733" y="4782383"/>
            <a:ext cx="886883"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4.26</a:t>
            </a:r>
          </a:p>
        </p:txBody>
      </p:sp>
      <p:sp>
        <p:nvSpPr>
          <p:cNvPr id="74" name="New shape" descr="15009: prevMean"/>
          <p:cNvSpPr/>
          <p:nvPr/>
        </p:nvSpPr>
        <p:spPr>
          <a:xfrm>
            <a:off x="4605867" y="4782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4.12</a:t>
            </a:r>
          </a:p>
        </p:txBody>
      </p:sp>
      <p:sp>
        <p:nvSpPr>
          <p:cNvPr id="75" name="New shape" descr="15009: change"/>
          <p:cNvSpPr/>
          <p:nvPr/>
        </p:nvSpPr>
        <p:spPr>
          <a:xfrm>
            <a:off x="5683250" y="4782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+0.14</a:t>
            </a:r>
          </a:p>
        </p:txBody>
      </p:sp>
      <p:sp>
        <p:nvSpPr>
          <p:cNvPr id="76" name="New shape" descr="15009SYS_MEAN"/>
          <p:cNvSpPr/>
          <p:nvPr/>
        </p:nvSpPr>
        <p:spPr>
          <a:xfrm>
            <a:off x="6760634" y="4782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7" name="New shape" descr="15009SYS_MEANInside"/>
          <p:cNvSpPr/>
          <p:nvPr/>
        </p:nvSpPr>
        <p:spPr>
          <a:xfrm>
            <a:off x="6855884" y="4814133"/>
            <a:ext cx="886883"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4.26</a:t>
            </a:r>
          </a:p>
        </p:txBody>
      </p:sp>
      <p:sp>
        <p:nvSpPr>
          <p:cNvPr id="78" name="New shape" descr="15009MEAN_PERRANK_W_HIGHER_ED"/>
          <p:cNvSpPr/>
          <p:nvPr/>
        </p:nvSpPr>
        <p:spPr>
          <a:xfrm>
            <a:off x="7838017" y="4782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79" name="New shape"/>
          <p:cNvSpPr/>
          <p:nvPr/>
        </p:nvSpPr>
        <p:spPr>
          <a:xfrm>
            <a:off x="7838017" y="4782383"/>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66</a:t>
            </a:r>
          </a:p>
        </p:txBody>
      </p:sp>
      <p:graphicFrame>
        <p:nvGraphicFramePr>
          <p:cNvPr id="80" name="ChartObject" descr="mprChart"/>
          <p:cNvGraphicFramePr/>
          <p:nvPr/>
        </p:nvGraphicFramePr>
        <p:xfrm>
          <a:off x="8161232" y="4718883"/>
          <a:ext cx="754168" cy="508000"/>
        </p:xfrm>
        <a:graphic>
          <a:graphicData uri="http://schemas.openxmlformats.org/drawingml/2006/chart">
            <c:chart xmlns:c="http://schemas.openxmlformats.org/drawingml/2006/chart" r:id="rId6"/>
          </a:graphicData>
        </a:graphic>
      </p:graphicFrame>
      <p:sp>
        <p:nvSpPr>
          <p:cNvPr id="82" name="New shape"/>
          <p:cNvSpPr/>
          <p:nvPr/>
        </p:nvSpPr>
        <p:spPr>
          <a:xfrm>
            <a:off x="228600" y="5163383"/>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p>
        </p:txBody>
      </p:sp>
      <p:sp>
        <p:nvSpPr>
          <p:cNvPr id="84" name="New shape" descr="15010"/>
          <p:cNvSpPr/>
          <p:nvPr/>
        </p:nvSpPr>
        <p:spPr>
          <a:xfrm>
            <a:off x="228600" y="5163383"/>
            <a:ext cx="2222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b="1">
                <a:solidFill>
                  <a:srgbClr val="1A1A1A"/>
                </a:solidFill>
                <a:latin typeface="Arial" pitchFamily="34" charset="0"/>
              </a:rPr>
              <a:t>Q10:</a:t>
            </a:r>
            <a:r>
              <a:rPr sz="800" b="0">
                <a:solidFill>
                  <a:srgbClr val="1A1A1A"/>
                </a:solidFill>
                <a:latin typeface="Arial" pitchFamily="34" charset="0"/>
              </a:rPr>
              <a:t> Best Friend</a:t>
            </a:r>
          </a:p>
        </p:txBody>
      </p:sp>
      <p:sp>
        <p:nvSpPr>
          <p:cNvPr id="85" name="New shape" descr="15010: count"/>
          <p:cNvSpPr/>
          <p:nvPr/>
        </p:nvSpPr>
        <p:spPr>
          <a:xfrm>
            <a:off x="2451100" y="5163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472</a:t>
            </a:r>
          </a:p>
        </p:txBody>
      </p:sp>
      <p:sp>
        <p:nvSpPr>
          <p:cNvPr id="86" name="New shape" descr="15010MEAN"/>
          <p:cNvSpPr/>
          <p:nvPr/>
        </p:nvSpPr>
        <p:spPr>
          <a:xfrm>
            <a:off x="3528483" y="5163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87" name="New shape" descr="15010MEANInside"/>
          <p:cNvSpPr/>
          <p:nvPr/>
        </p:nvSpPr>
        <p:spPr>
          <a:xfrm>
            <a:off x="3623733" y="5163383"/>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2.94</a:t>
            </a:r>
          </a:p>
        </p:txBody>
      </p:sp>
      <p:sp>
        <p:nvSpPr>
          <p:cNvPr id="88" name="New shape" descr="15010: prevMean"/>
          <p:cNvSpPr/>
          <p:nvPr/>
        </p:nvSpPr>
        <p:spPr>
          <a:xfrm>
            <a:off x="4605867" y="5163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2.69</a:t>
            </a:r>
          </a:p>
        </p:txBody>
      </p:sp>
      <p:sp>
        <p:nvSpPr>
          <p:cNvPr id="89" name="New shape" descr="15010: change"/>
          <p:cNvSpPr/>
          <p:nvPr/>
        </p:nvSpPr>
        <p:spPr>
          <a:xfrm>
            <a:off x="5683250" y="5163383"/>
            <a:ext cx="10773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0" name="New shape" descr="cellArrow"/>
          <p:cNvSpPr/>
          <p:nvPr/>
        </p:nvSpPr>
        <p:spPr>
          <a:xfrm>
            <a:off x="5835650" y="5245933"/>
            <a:ext cx="152400" cy="152400"/>
          </a:xfrm>
          <a:prstGeom prst="triangle">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1" name="New shape"/>
          <p:cNvSpPr/>
          <p:nvPr/>
        </p:nvSpPr>
        <p:spPr>
          <a:xfrm>
            <a:off x="5899150" y="5163383"/>
            <a:ext cx="924983"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400">
                <a:solidFill>
                  <a:srgbClr val="1A1A1A"/>
                </a:solidFill>
                <a:latin typeface="Arial" pitchFamily="34" charset="0"/>
              </a:rPr>
              <a:t>+0.25</a:t>
            </a:r>
          </a:p>
        </p:txBody>
      </p:sp>
      <p:sp>
        <p:nvSpPr>
          <p:cNvPr id="92" name="New shape" descr="15010SYS_MEAN"/>
          <p:cNvSpPr/>
          <p:nvPr/>
        </p:nvSpPr>
        <p:spPr>
          <a:xfrm>
            <a:off x="6760634" y="5163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3" name="New shape" descr="15010SYS_MEANInside"/>
          <p:cNvSpPr/>
          <p:nvPr/>
        </p:nvSpPr>
        <p:spPr>
          <a:xfrm>
            <a:off x="6855884" y="5195133"/>
            <a:ext cx="886883" cy="317500"/>
          </a:xfrm>
          <a:prstGeom prst="rect">
            <a:avLst/>
          </a:prstGeom>
          <a:solidFill>
            <a:srgbClr val="E8565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2.94</a:t>
            </a:r>
          </a:p>
        </p:txBody>
      </p:sp>
      <p:sp>
        <p:nvSpPr>
          <p:cNvPr id="94" name="New shape" descr="15010MEAN_PERRANK_W_HIGHER_ED"/>
          <p:cNvSpPr/>
          <p:nvPr/>
        </p:nvSpPr>
        <p:spPr>
          <a:xfrm>
            <a:off x="7838017" y="5163383"/>
            <a:ext cx="1077383"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
        <p:nvSpPr>
          <p:cNvPr id="95" name="New shape"/>
          <p:cNvSpPr/>
          <p:nvPr/>
        </p:nvSpPr>
        <p:spPr>
          <a:xfrm>
            <a:off x="7838017" y="5163383"/>
            <a:ext cx="53869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a:t>
            </a:r>
          </a:p>
        </p:txBody>
      </p:sp>
      <p:graphicFrame>
        <p:nvGraphicFramePr>
          <p:cNvPr id="96" name="ChartObject" descr="mprChart"/>
          <p:cNvGraphicFramePr/>
          <p:nvPr/>
        </p:nvGraphicFramePr>
        <p:xfrm>
          <a:off x="8161232" y="5099883"/>
          <a:ext cx="754168" cy="508000"/>
        </p:xfrm>
        <a:graphic>
          <a:graphicData uri="http://schemas.openxmlformats.org/drawingml/2006/chart">
            <c:chart xmlns:c="http://schemas.openxmlformats.org/drawingml/2006/chart" r:id="rId7"/>
          </a:graphicData>
        </a:graphic>
      </p:graphicFrame>
    </p:spTree>
  </p:cSld>
  <p:clrMapOvr>
    <a:masterClrMapping/>
  </p:clrMapOvr>
  <p:transition/>
  <p:timing/>
</p:sld>
</file>

<file path=ppt/tags/tag1.xml><?xml version="1.0" encoding="utf-8"?>
<p:tagLst xmlns:p="http://schemas.openxmlformats.org/presentationml/2006/main">
  <p:tag name="AS_OS" val="Unix 4.14 unknown"/>
  <p:tag name="AS_RELEASE_DATE" val="2017.10.11"/>
  <p:tag name="AS_TITLE" val="Aspose.Slides for Java"/>
  <p:tag name="AS_VERSION" val="17.9.1"/>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E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738</Paragraphs>
  <Slides>21</Slides>
  <Notes>0</Notes>
  <TotalTime>1</TotalTime>
  <HiddenSlides>0</HiddenSlides>
  <MMClips>0</MMClips>
  <ScaleCrop>0</ScaleCrop>
  <HeadingPairs>
    <vt:vector baseType="variant" size="4">
      <vt:variant>
        <vt:lpstr>Theme</vt:lpstr>
      </vt:variant>
      <vt:variant>
        <vt:i4>1</vt:i4>
      </vt:variant>
      <vt:variant>
        <vt:lpstr>Slide Titles</vt:lpstr>
      </vt:variant>
      <vt:variant>
        <vt:i4>21</vt:i4>
      </vt:variant>
    </vt:vector>
  </HeadingPairs>
  <TitlesOfParts>
    <vt:vector baseType="lpstr" size="22">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0</LinksUpToDate>
  <SharedDoc>0</SharedDoc>
  <HyperlinksChanged>0</HyperlinksChanged>
  <Application>Aspose.Slides for Java</Application>
  <AppVersion>17.0901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2021-04-05T13:33:29.498</cp:lastPrinted>
  <dcterms:created xsi:type="dcterms:W3CDTF">2021-04-05T18:33:29Z</dcterms:created>
  <dcterms:modified xsi:type="dcterms:W3CDTF">2021-04-05T18:33:30Z</dcterms:modified>
</cp:coreProperties>
</file>