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4" r:id="rId5"/>
    <p:sldId id="266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0"/>
    <p:restoredTop sz="0"/>
  </p:normalViewPr>
  <p:slideViewPr>
    <p:cSldViewPr>
      <p:cViewPr varScale="1">
        <p:scale>
          <a:sx n="115" d="100"/>
          <a:sy n="115" d="100"/>
        </p:scale>
        <p:origin x="11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sz="600" b="1">
                <a:solidFill>
                  <a:srgbClr val="000000"/>
                </a:solidFill>
              </a:rPr>
              <a:t>1:16 2:26 3:40 4:14 5:4</a:t>
            </a:r>
          </a:p>
        </c:rich>
      </c:tx>
      <c:overlay val="1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8565A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AA3-4810-BDE1-FE1461F0D143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A3-4810-BDE1-FE1461F0D1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F08C6B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1AA3-4810-BDE1-FE1461F0D143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A3-4810-BDE1-FE1461F0D14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FEEA8A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1AA3-4810-BDE1-FE1461F0D143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AA3-4810-BDE1-FE1461F0D14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C3DC73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1AA3-4810-BDE1-FE1461F0D143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Sheet1!$E$2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AA3-4810-BDE1-FE1461F0D14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61C25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1AA3-4810-BDE1-FE1461F0D143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AA3-4810-BDE1-FE1461F0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7451136"/>
        <c:axId val="66437120"/>
      </c:barChart>
      <c:catAx>
        <c:axId val="6745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8565A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E25-4B19-BA28-B55374077BA5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25-4B19-BA28-B55374077B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0E0E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5E25-4B19-BA28-B55374077BA5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25-4B19-BA28-B55374077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7451136"/>
        <c:axId val="66437120"/>
      </c:barChart>
      <c:catAx>
        <c:axId val="6745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8565A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73E-4043-B3A5-4021B6244358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3E-4043-B3A5-4021B62443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0E0E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F73E-4043-B3A5-4021B6244358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73E-4043-B3A5-4021B62443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7451136"/>
        <c:axId val="66437120"/>
      </c:barChart>
      <c:catAx>
        <c:axId val="6745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sz="600" b="1">
                <a:solidFill>
                  <a:srgbClr val="000000"/>
                </a:solidFill>
              </a:rPr>
              <a:t>1:2 2:3 3:15 4:41 5:39</a:t>
            </a:r>
          </a:p>
        </c:rich>
      </c:tx>
      <c:overlay val="1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8565A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BD1-49E1-9F0D-5B42896F7559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D1-49E1-9F0D-5B42896F755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F08C6B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0BD1-49E1-9F0D-5B42896F7559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BD1-49E1-9F0D-5B42896F755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FEEA8A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0BD1-49E1-9F0D-5B42896F7559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D1-49E1-9F0D-5B42896F755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C3DC73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0BD1-49E1-9F0D-5B42896F7559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Sheet1!$E$2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BD1-49E1-9F0D-5B42896F755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61C25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0BD1-49E1-9F0D-5B42896F7559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Sheet1!$F$2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BD1-49E1-9F0D-5B42896F75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7451136"/>
        <c:axId val="66437120"/>
      </c:barChart>
      <c:catAx>
        <c:axId val="6745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sz="600" b="1">
                <a:solidFill>
                  <a:srgbClr val="000000"/>
                </a:solidFill>
              </a:rPr>
              <a:t>1:2 2:7 3:18 4:43 5:30</a:t>
            </a:r>
          </a:p>
        </c:rich>
      </c:tx>
      <c:overlay val="1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8565A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BE6-4EFC-933F-3521DDA8856B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E6-4EFC-933F-3521DDA885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F08C6B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ABE6-4EFC-933F-3521DDA8856B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E6-4EFC-933F-3521DDA885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FEEA8A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ABE6-4EFC-933F-3521DDA8856B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BE6-4EFC-933F-3521DDA8856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C3DC73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ABE6-4EFC-933F-3521DDA8856B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Sheet1!$E$2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BE6-4EFC-933F-3521DDA8856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61C25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ABE6-4EFC-933F-3521DDA8856B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Sheet1!$F$2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BE6-4EFC-933F-3521DDA885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7451136"/>
        <c:axId val="66437120"/>
      </c:barChart>
      <c:catAx>
        <c:axId val="6745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sz="600" b="1">
                <a:solidFill>
                  <a:srgbClr val="000000"/>
                </a:solidFill>
              </a:rPr>
              <a:t>1:4 2:8 3:13 4:27 5:47</a:t>
            </a:r>
          </a:p>
        </c:rich>
      </c:tx>
      <c:overlay val="1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8565A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2F0-4BD3-A4AD-08FF7F6ECD31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F0-4BD3-A4AD-08FF7F6ECD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F08C6B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12F0-4BD3-A4AD-08FF7F6ECD31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F0-4BD3-A4AD-08FF7F6ECD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FEEA8A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12F0-4BD3-A4AD-08FF7F6ECD31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F0-4BD3-A4AD-08FF7F6ECD3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C3DC73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12F0-4BD3-A4AD-08FF7F6ECD31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Sheet1!$E$2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2F0-4BD3-A4AD-08FF7F6ECD3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61C25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12F0-4BD3-A4AD-08FF7F6ECD31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Sheet1!$F$2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2F0-4BD3-A4AD-08FF7F6EC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7451136"/>
        <c:axId val="66437120"/>
      </c:barChart>
      <c:catAx>
        <c:axId val="6745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C3DC73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1DA-4391-BE8F-46AA801C9B21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DA-4391-BE8F-46AA801C9B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0E0E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41DA-4391-BE8F-46AA801C9B21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1DA-4391-BE8F-46AA801C9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7451136"/>
        <c:axId val="66437120"/>
      </c:barChart>
      <c:catAx>
        <c:axId val="6745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sz="600" b="1">
                <a:solidFill>
                  <a:srgbClr val="000000"/>
                </a:solidFill>
              </a:rPr>
              <a:t>1:8 2:15 3:27 4:30 5:20</a:t>
            </a:r>
          </a:p>
        </c:rich>
      </c:tx>
      <c:overlay val="1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8565A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A2C-4873-8D2C-4AEF0951C8BF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2C-4873-8D2C-4AEF0951C8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F08C6B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6A2C-4873-8D2C-4AEF0951C8BF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A2C-4873-8D2C-4AEF0951C8B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FEEA8A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6A2C-4873-8D2C-4AEF0951C8BF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A2C-4873-8D2C-4AEF0951C8B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C3DC73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6A2C-4873-8D2C-4AEF0951C8BF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Sheet1!$E$2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A2C-4873-8D2C-4AEF0951C8B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61C25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6A2C-4873-8D2C-4AEF0951C8BF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Sheet1!$F$2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A2C-4873-8D2C-4AEF0951C8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7451136"/>
        <c:axId val="66437120"/>
      </c:barChart>
      <c:catAx>
        <c:axId val="6745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8565A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4D4-457F-A655-55D89ABED5BD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D4-457F-A655-55D89ABED5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0E0E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D4D4-457F-A655-55D89ABED5BD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D4-457F-A655-55D89ABED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7451136"/>
        <c:axId val="66437120"/>
      </c:barChart>
      <c:catAx>
        <c:axId val="6745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sz="600" b="1">
                <a:solidFill>
                  <a:srgbClr val="000000"/>
                </a:solidFill>
              </a:rPr>
              <a:t>1:9 2:21 3:28 4:29 5:14</a:t>
            </a:r>
          </a:p>
        </c:rich>
      </c:tx>
      <c:overlay val="1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8565A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73D-4F33-987C-DC406B664942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3D-4F33-987C-DC406B6649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F08C6B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873D-4F33-987C-DC406B664942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73D-4F33-987C-DC406B6649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FEEA8A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873D-4F33-987C-DC406B664942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73D-4F33-987C-DC406B66494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C3DC73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873D-4F33-987C-DC406B664942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Sheet1!$E$2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73D-4F33-987C-DC406B66494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61C25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873D-4F33-987C-DC406B664942}"/>
              </c:ext>
            </c:extLst>
          </c:dPt>
          <c:cat>
            <c:multiLvlStrRef>
              <c:f>Sheet1!$A$2,Sheet1!$A$2,Sheet1!$A$2,Sheet1!$A$2,Sheet1!$A$2</c:f>
            </c:multiLvlStrRef>
          </c:cat>
          <c:val>
            <c:numRef>
              <c:f>Sheet1!$F$2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73D-4F33-987C-DC406B664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7451136"/>
        <c:axId val="66437120"/>
      </c:barChart>
      <c:catAx>
        <c:axId val="6745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BD98603-60FB-4BAD-80AA-E7ADC3577DCD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1EAC34-24DF-4795-B317-2AD50E8ECF2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225C4F-9C25-4011-A74D-ECB1FF866FDB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E2153A-8532-400A-9E6C-DCD870FAB214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0F15C7-ECF3-4233-A07E-1862D070DD57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251305BF-1B0B-4C33-8C0C-D09498F27ECB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D83FCFDE-FFB9-4EF2-A8E8-30A57BB3B8A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212AD441-94C4-4639-B584-E2FC29DA9371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3F5441B9-CC9C-4AFB-84D6-EA77DCB3A611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2DA8703B-5F85-41EA-A916-B1BF3517C12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4CB752CA-A301-4274-999C-FF9484E06755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Relationship Id="rId9" Type="http://schemas.openxmlformats.org/officeDocument/2006/relationships/chart" Target="../charts/char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 descr="Employee Engagement"/>
          <p:cNvSpPr/>
          <p:nvPr/>
        </p:nvSpPr>
        <p:spPr>
          <a:xfrm>
            <a:off x="224256" y="1210181"/>
            <a:ext cx="8695487" cy="259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sz="1100" b="1">
                <a:solidFill>
                  <a:srgbClr val="007934"/>
                </a:solidFill>
                <a:latin typeface="Arial" pitchFamily="34" charset="0"/>
              </a:rPr>
              <a:t>Employee Engagement</a:t>
            </a:r>
          </a:p>
        </p:txBody>
      </p:sp>
      <p:sp>
        <p:nvSpPr>
          <p:cNvPr id="3" name="New shape" descr="Gallup-Simmons University COVID Response 20-Jul-2020 12:37:02 PM"/>
          <p:cNvSpPr/>
          <p:nvPr/>
        </p:nvSpPr>
        <p:spPr>
          <a:xfrm>
            <a:off x="457200" y="1603881"/>
            <a:ext cx="8229600" cy="243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r>
              <a:rPr sz="4400" b="0" dirty="0">
                <a:solidFill>
                  <a:srgbClr val="000000"/>
                </a:solidFill>
                <a:latin typeface="Georgia"/>
              </a:rPr>
              <a:t>Gallup-Simmons University </a:t>
            </a:r>
            <a:r>
              <a:rPr sz="4400" b="0">
                <a:solidFill>
                  <a:srgbClr val="000000"/>
                </a:solidFill>
                <a:latin typeface="Georgia"/>
              </a:rPr>
              <a:t>COVID </a:t>
            </a:r>
            <a:r>
              <a:rPr sz="4400" b="0" smtClean="0">
                <a:solidFill>
                  <a:srgbClr val="000000"/>
                </a:solidFill>
                <a:latin typeface="Georgia"/>
              </a:rPr>
              <a:t>Response</a:t>
            </a:r>
            <a:endParaRPr sz="4400" b="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" name="New shape" descr="Jul 20, 2020 - Jul 29, 2020"/>
          <p:cNvSpPr/>
          <p:nvPr/>
        </p:nvSpPr>
        <p:spPr>
          <a:xfrm>
            <a:off x="3199016" y="4385028"/>
            <a:ext cx="2771369" cy="305105"/>
          </a:xfrm>
          <a:prstGeom prst="rect">
            <a:avLst/>
          </a:prstGeom>
          <a:solidFill>
            <a:srgbClr val="61C2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sz="1400" b="0">
                <a:solidFill>
                  <a:srgbClr val="000000"/>
                </a:solidFill>
                <a:latin typeface="Arial" pitchFamily="34" charset="0"/>
              </a:rPr>
              <a:t>Jul 20, 2020 - Jul 29, 2020</a:t>
            </a:r>
          </a:p>
        </p:txBody>
      </p:sp>
      <p:sp>
        <p:nvSpPr>
          <p:cNvPr id="5" name="New shape" descr="Reporting Group: All - All"/>
          <p:cNvSpPr/>
          <p:nvPr/>
        </p:nvSpPr>
        <p:spPr>
          <a:xfrm>
            <a:off x="224225" y="5083680"/>
            <a:ext cx="8759051" cy="305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sz="1400" b="0">
                <a:solidFill>
                  <a:srgbClr val="7F8283"/>
                </a:solidFill>
                <a:latin typeface="Arial" pitchFamily="34" charset="0"/>
              </a:rPr>
              <a:t>Reporting Group: All - All</a:t>
            </a:r>
          </a:p>
        </p:txBody>
      </p:sp>
      <p:sp>
        <p:nvSpPr>
          <p:cNvPr id="6" name="New shape" descr="footer"/>
          <p:cNvSpPr/>
          <p:nvPr/>
        </p:nvSpPr>
        <p:spPr>
          <a:xfrm>
            <a:off x="114300" y="6286500"/>
            <a:ext cx="54864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87500" lnSpcReduction="20000"/>
          </a:bodyPr>
          <a:lstStyle/>
          <a:p>
            <a:pPr algn="l"/>
            <a:r>
              <a:rPr sz="800">
                <a:solidFill>
                  <a:srgbClr val="666666"/>
                </a:solidFill>
                <a:latin typeface="Arial" pitchFamily="34" charset="0"/>
              </a:rPr>
              <a:t>Copyright 2021 Gallup, Inc. All rights reserved. Copyright © 1993-1998 Gallup, Inc. All rights reserved.  The Gallup Q12 items are Gallup proprietary information and are protected by law. You may not administer a survey with the Q12 items or reproduce them without consent from Gallup.</a:t>
            </a:r>
          </a:p>
        </p:txBody>
      </p:sp>
      <p:sp>
        <p:nvSpPr>
          <p:cNvPr id="7" name="New shape"/>
          <p:cNvSpPr/>
          <p:nvPr/>
        </p:nvSpPr>
        <p:spPr>
          <a:xfrm>
            <a:off x="7937500" y="6286500"/>
            <a:ext cx="12065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0000" lnSpcReduction="20000"/>
          </a:bodyPr>
          <a:lstStyle/>
          <a:p>
            <a:pPr algn="l"/>
            <a:r>
              <a:rPr sz="2000">
                <a:solidFill>
                  <a:srgbClr val="666666"/>
                </a:solidFill>
                <a:latin typeface="Georgia"/>
              </a:rPr>
              <a:t>GALLUP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 descr="footer"/>
          <p:cNvSpPr/>
          <p:nvPr/>
        </p:nvSpPr>
        <p:spPr>
          <a:xfrm>
            <a:off x="0" y="6413500"/>
            <a:ext cx="9144000" cy="444500"/>
          </a:xfrm>
          <a:prstGeom prst="rect">
            <a:avLst/>
          </a:prstGeom>
          <a:solidFill>
            <a:srgbClr val="1A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New shape" descr="pageNum"/>
          <p:cNvSpPr/>
          <p:nvPr/>
        </p:nvSpPr>
        <p:spPr>
          <a:xfrm>
            <a:off x="0" y="6413500"/>
            <a:ext cx="548640" cy="44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800">
                <a:solidFill>
                  <a:srgbClr val="61C25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4" name="New shape"/>
          <p:cNvSpPr/>
          <p:nvPr/>
        </p:nvSpPr>
        <p:spPr>
          <a:xfrm flipH="1">
            <a:off x="548640" y="6540500"/>
            <a:ext cx="0" cy="317500"/>
          </a:xfrm>
          <a:prstGeom prst="line">
            <a:avLst/>
          </a:prstGeom>
          <a:noFill/>
          <a:ln w="12700">
            <a:solidFill>
              <a:srgbClr val="61C2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New shape"/>
          <p:cNvSpPr/>
          <p:nvPr/>
        </p:nvSpPr>
        <p:spPr>
          <a:xfrm>
            <a:off x="548640" y="6540500"/>
            <a:ext cx="54864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87500" lnSpcReduction="20000"/>
          </a:bodyPr>
          <a:lstStyle/>
          <a:p>
            <a:pPr algn="l"/>
            <a:r>
              <a:rPr sz="800">
                <a:solidFill>
                  <a:srgbClr val="FFFFFF"/>
                </a:solidFill>
                <a:latin typeface="Arial" pitchFamily="34" charset="0"/>
              </a:rPr>
              <a:t>Copyright 2021 Gallup, Inc. All rights reserved. Copyright © 1993-1998 Gallup, Inc. All rights reserved.  The Gallup Q12 items are Gallup proprietary information and are protected by law. You may not administer a survey with the Q12 items or reproduce them without consent from Gallup.</a:t>
            </a:r>
          </a:p>
        </p:txBody>
      </p:sp>
      <p:sp>
        <p:nvSpPr>
          <p:cNvPr id="6" name="New shape"/>
          <p:cNvSpPr/>
          <p:nvPr/>
        </p:nvSpPr>
        <p:spPr>
          <a:xfrm>
            <a:off x="7937500" y="6540500"/>
            <a:ext cx="12065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0000" lnSpcReduction="20000"/>
          </a:bodyPr>
          <a:lstStyle/>
          <a:p>
            <a:pPr algn="l"/>
            <a:r>
              <a:rPr sz="2000">
                <a:solidFill>
                  <a:srgbClr val="FFFFFF"/>
                </a:solidFill>
                <a:latin typeface="Georgia"/>
              </a:rPr>
              <a:t>GALLUP</a:t>
            </a:r>
          </a:p>
        </p:txBody>
      </p:sp>
      <p:sp>
        <p:nvSpPr>
          <p:cNvPr id="7" name="New shape" descr="titleText"/>
          <p:cNvSpPr/>
          <p:nvPr/>
        </p:nvSpPr>
        <p:spPr>
          <a:xfrm>
            <a:off x="457200" y="279400"/>
            <a:ext cx="8530222" cy="503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l"/>
            <a:r>
              <a:rPr sz="2700">
                <a:solidFill>
                  <a:srgbClr val="1A1A1A"/>
                </a:solidFill>
                <a:latin typeface="Georgia"/>
              </a:rPr>
              <a:t>Our Company's Future</a:t>
            </a:r>
          </a:p>
        </p:txBody>
      </p:sp>
      <p:sp>
        <p:nvSpPr>
          <p:cNvPr id="8" name="New shape" descr="percentileFooter"/>
          <p:cNvSpPr/>
          <p:nvPr/>
        </p:nvSpPr>
        <p:spPr>
          <a:xfrm>
            <a:off x="0" y="6223000"/>
            <a:ext cx="2667000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/>
          </a:bodyPr>
          <a:lstStyle/>
          <a:p>
            <a:pPr algn="l"/>
            <a:r>
              <a:rPr sz="800">
                <a:solidFill>
                  <a:srgbClr val="000000"/>
                </a:solidFill>
                <a:latin typeface="Arial" pitchFamily="34" charset="0"/>
              </a:rPr>
              <a:t>Percentile Rank in Gallup Overall Database</a:t>
            </a:r>
          </a:p>
        </p:txBody>
      </p:sp>
      <p:sp>
        <p:nvSpPr>
          <p:cNvPr id="9" name="New shape"/>
          <p:cNvSpPr/>
          <p:nvPr/>
        </p:nvSpPr>
        <p:spPr>
          <a:xfrm>
            <a:off x="2667000" y="6286500"/>
            <a:ext cx="63500" cy="63500"/>
          </a:xfrm>
          <a:prstGeom prst="rect">
            <a:avLst/>
          </a:prstGeom>
          <a:solidFill>
            <a:srgbClr val="E85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New shape"/>
          <p:cNvSpPr/>
          <p:nvPr/>
        </p:nvSpPr>
        <p:spPr>
          <a:xfrm>
            <a:off x="2730500" y="6223000"/>
            <a:ext cx="1231900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/>
          </a:bodyPr>
          <a:lstStyle/>
          <a:p>
            <a:pPr algn="l"/>
            <a:r>
              <a:rPr sz="800">
                <a:solidFill>
                  <a:srgbClr val="000000"/>
                </a:solidFill>
                <a:latin typeface="Arial" pitchFamily="34" charset="0"/>
              </a:rPr>
              <a:t>&lt; 25th Percentile</a:t>
            </a:r>
          </a:p>
        </p:txBody>
      </p:sp>
      <p:sp>
        <p:nvSpPr>
          <p:cNvPr id="11" name="New shape"/>
          <p:cNvSpPr/>
          <p:nvPr/>
        </p:nvSpPr>
        <p:spPr>
          <a:xfrm>
            <a:off x="3962400" y="6286500"/>
            <a:ext cx="63500" cy="63500"/>
          </a:xfrm>
          <a:prstGeom prst="rect">
            <a:avLst/>
          </a:prstGeom>
          <a:solidFill>
            <a:srgbClr val="FEE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New shape"/>
          <p:cNvSpPr/>
          <p:nvPr/>
        </p:nvSpPr>
        <p:spPr>
          <a:xfrm>
            <a:off x="4025900" y="6223000"/>
            <a:ext cx="1231900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/>
          </a:bodyPr>
          <a:lstStyle/>
          <a:p>
            <a:pPr algn="l"/>
            <a:r>
              <a:rPr sz="800">
                <a:solidFill>
                  <a:srgbClr val="000000"/>
                </a:solidFill>
                <a:latin typeface="Arial" pitchFamily="34" charset="0"/>
              </a:rPr>
              <a:t>25-49th Percentile</a:t>
            </a:r>
          </a:p>
        </p:txBody>
      </p:sp>
      <p:sp>
        <p:nvSpPr>
          <p:cNvPr id="13" name="New shape"/>
          <p:cNvSpPr/>
          <p:nvPr/>
        </p:nvSpPr>
        <p:spPr>
          <a:xfrm>
            <a:off x="5257800" y="6286500"/>
            <a:ext cx="63500" cy="63500"/>
          </a:xfrm>
          <a:prstGeom prst="rect">
            <a:avLst/>
          </a:prstGeom>
          <a:solidFill>
            <a:srgbClr val="C3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New shape"/>
          <p:cNvSpPr/>
          <p:nvPr/>
        </p:nvSpPr>
        <p:spPr>
          <a:xfrm>
            <a:off x="5321300" y="6223000"/>
            <a:ext cx="1231900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/>
          </a:bodyPr>
          <a:lstStyle/>
          <a:p>
            <a:pPr algn="l"/>
            <a:r>
              <a:rPr sz="800">
                <a:solidFill>
                  <a:srgbClr val="000000"/>
                </a:solidFill>
                <a:latin typeface="Arial" pitchFamily="34" charset="0"/>
              </a:rPr>
              <a:t>50-74th Percentile</a:t>
            </a:r>
          </a:p>
        </p:txBody>
      </p:sp>
      <p:sp>
        <p:nvSpPr>
          <p:cNvPr id="15" name="New shape"/>
          <p:cNvSpPr/>
          <p:nvPr/>
        </p:nvSpPr>
        <p:spPr>
          <a:xfrm>
            <a:off x="6553200" y="6286500"/>
            <a:ext cx="63500" cy="63500"/>
          </a:xfrm>
          <a:prstGeom prst="rect">
            <a:avLst/>
          </a:prstGeom>
          <a:solidFill>
            <a:srgbClr val="61C2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6" name="New shape"/>
          <p:cNvSpPr/>
          <p:nvPr/>
        </p:nvSpPr>
        <p:spPr>
          <a:xfrm>
            <a:off x="6616700" y="6223000"/>
            <a:ext cx="1231900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/>
          </a:bodyPr>
          <a:lstStyle/>
          <a:p>
            <a:pPr algn="l"/>
            <a:r>
              <a:rPr sz="800">
                <a:solidFill>
                  <a:srgbClr val="000000"/>
                </a:solidFill>
                <a:latin typeface="Arial" pitchFamily="34" charset="0"/>
              </a:rPr>
              <a:t>75-89th Percentile</a:t>
            </a:r>
          </a:p>
        </p:txBody>
      </p:sp>
      <p:sp>
        <p:nvSpPr>
          <p:cNvPr id="17" name="New shape"/>
          <p:cNvSpPr/>
          <p:nvPr/>
        </p:nvSpPr>
        <p:spPr>
          <a:xfrm>
            <a:off x="7848600" y="6286500"/>
            <a:ext cx="63500" cy="63500"/>
          </a:xfrm>
          <a:prstGeom prst="rect">
            <a:avLst/>
          </a:prstGeom>
          <a:solidFill>
            <a:srgbClr val="007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New shape"/>
          <p:cNvSpPr/>
          <p:nvPr/>
        </p:nvSpPr>
        <p:spPr>
          <a:xfrm>
            <a:off x="7912100" y="6223000"/>
            <a:ext cx="1231900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/>
          </a:bodyPr>
          <a:lstStyle/>
          <a:p>
            <a:pPr algn="l"/>
            <a:r>
              <a:rPr sz="800">
                <a:solidFill>
                  <a:srgbClr val="000000"/>
                </a:solidFill>
                <a:latin typeface="Arial" pitchFamily="34" charset="0"/>
              </a:rPr>
              <a:t>&gt;= 90th Percentile</a:t>
            </a:r>
          </a:p>
        </p:txBody>
      </p:sp>
      <p:sp>
        <p:nvSpPr>
          <p:cNvPr id="19" name="New shape" descr="longCategoryDesc"/>
          <p:cNvSpPr/>
          <p:nvPr/>
        </p:nvSpPr>
        <p:spPr>
          <a:xfrm>
            <a:off x="457200" y="782823"/>
            <a:ext cx="8538752" cy="305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l"/>
            <a:r>
              <a:rPr sz="1400">
                <a:solidFill>
                  <a:srgbClr val="1A1A1A"/>
                </a:solidFill>
                <a:latin typeface="Arial" pitchFamily="34" charset="0"/>
              </a:rPr>
              <a:t>Our Company's Future</a:t>
            </a:r>
          </a:p>
        </p:txBody>
      </p:sp>
      <p:sp>
        <p:nvSpPr>
          <p:cNvPr id="20" name="New shape" descr="ttlRespondents"/>
          <p:cNvSpPr/>
          <p:nvPr/>
        </p:nvSpPr>
        <p:spPr>
          <a:xfrm>
            <a:off x="457200" y="1405428"/>
            <a:ext cx="2849097" cy="259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l"/>
            <a:r>
              <a:rPr sz="1100">
                <a:solidFill>
                  <a:srgbClr val="1A1A1A"/>
                </a:solidFill>
                <a:latin typeface="Arial" pitchFamily="34" charset="0"/>
              </a:rPr>
              <a:t>TOTAL RESPONDENTS</a:t>
            </a:r>
          </a:p>
        </p:txBody>
      </p:sp>
      <p:sp>
        <p:nvSpPr>
          <p:cNvPr id="21" name="New shape" descr="ttlRespondentsVALUE"/>
          <p:cNvSpPr/>
          <p:nvPr/>
        </p:nvSpPr>
        <p:spPr>
          <a:xfrm>
            <a:off x="457200" y="1664767"/>
            <a:ext cx="2851947" cy="335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l"/>
            <a:r>
              <a:rPr sz="1600">
                <a:solidFill>
                  <a:srgbClr val="929292"/>
                </a:solidFill>
                <a:latin typeface="Arial" pitchFamily="34" charset="0"/>
              </a:rPr>
              <a:t>*</a:t>
            </a:r>
          </a:p>
        </p:txBody>
      </p:sp>
      <p:sp>
        <p:nvSpPr>
          <p:cNvPr id="22" name="New shape" descr="spdDial"/>
          <p:cNvSpPr/>
          <p:nvPr/>
        </p:nvSpPr>
        <p:spPr>
          <a:xfrm>
            <a:off x="3303451" y="1405428"/>
            <a:ext cx="2849097" cy="259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l"/>
            <a:r>
              <a:rPr sz="1100">
                <a:solidFill>
                  <a:srgbClr val="1A1A1A"/>
                </a:solidFill>
                <a:latin typeface="Arial" pitchFamily="34" charset="0"/>
              </a:rPr>
              <a:t>CURRENT MEAN</a:t>
            </a:r>
          </a:p>
        </p:txBody>
      </p:sp>
      <p:sp>
        <p:nvSpPr>
          <p:cNvPr id="23" name="New shape" descr="spdDialValue"/>
          <p:cNvSpPr/>
          <p:nvPr/>
        </p:nvSpPr>
        <p:spPr>
          <a:xfrm>
            <a:off x="3303451" y="1664767"/>
            <a:ext cx="2851947" cy="335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l"/>
            <a:r>
              <a:rPr sz="1600">
                <a:solidFill>
                  <a:srgbClr val="929292"/>
                </a:solidFill>
                <a:latin typeface="Arial" pitchFamily="34" charset="0"/>
              </a:rPr>
              <a:t>*</a:t>
            </a:r>
          </a:p>
        </p:txBody>
      </p:sp>
      <p:sp>
        <p:nvSpPr>
          <p:cNvPr id="24" name="New shape" descr="mprMeasure"/>
          <p:cNvSpPr/>
          <p:nvPr/>
        </p:nvSpPr>
        <p:spPr>
          <a:xfrm>
            <a:off x="6149702" y="1405428"/>
            <a:ext cx="2849097" cy="259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l"/>
            <a:r>
              <a:rPr sz="1100">
                <a:solidFill>
                  <a:srgbClr val="1A1A1A"/>
                </a:solidFill>
                <a:latin typeface="Arial" pitchFamily="34" charset="0"/>
              </a:rPr>
              <a:t>MEAN PERCENTILE RANK</a:t>
            </a:r>
          </a:p>
        </p:txBody>
      </p:sp>
      <p:sp>
        <p:nvSpPr>
          <p:cNvPr id="25" name="New shape" descr="mprMeasureValue"/>
          <p:cNvSpPr/>
          <p:nvPr/>
        </p:nvSpPr>
        <p:spPr>
          <a:xfrm>
            <a:off x="6149701" y="1664767"/>
            <a:ext cx="2851947" cy="335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l"/>
            <a:r>
              <a:rPr sz="1600">
                <a:solidFill>
                  <a:srgbClr val="929292"/>
                </a:solidFill>
                <a:latin typeface="Arial" pitchFamily="34" charset="0"/>
              </a:rPr>
              <a:t>*</a:t>
            </a:r>
          </a:p>
        </p:txBody>
      </p:sp>
      <p:sp>
        <p:nvSpPr>
          <p:cNvPr id="26" name="New shape" descr="db"/>
          <p:cNvSpPr/>
          <p:nvPr/>
        </p:nvSpPr>
        <p:spPr>
          <a:xfrm>
            <a:off x="6149702" y="2000382"/>
            <a:ext cx="2849097" cy="259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l"/>
            <a:r>
              <a:rPr sz="1100">
                <a:solidFill>
                  <a:srgbClr val="1A1A1A"/>
                </a:solidFill>
                <a:latin typeface="Arial" pitchFamily="34" charset="0"/>
              </a:rPr>
              <a:t>Database: Gallup Overall</a:t>
            </a:r>
          </a:p>
        </p:txBody>
      </p:sp>
      <p:sp>
        <p:nvSpPr>
          <p:cNvPr id="27" name="New shape" descr="freqDistFooter"/>
          <p:cNvSpPr/>
          <p:nvPr/>
        </p:nvSpPr>
        <p:spPr>
          <a:xfrm>
            <a:off x="0" y="5969000"/>
            <a:ext cx="9153144" cy="335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l"/>
            <a:r>
              <a:rPr sz="800">
                <a:solidFill>
                  <a:srgbClr val="000000"/>
                </a:solidFill>
                <a:latin typeface="Arial" pitchFamily="34" charset="0"/>
              </a:rPr>
              <a:t>*Not shown if n &lt; 4 for Mean, Top Box, Verbatim Responses, and Sentiment, n &lt; 10 for Frequency, or data is unavailable.
* - Scores are not available due to data suppression.	Respondents can select multiple responses for multi-select questions.</a:t>
            </a:r>
          </a:p>
        </p:txBody>
      </p:sp>
      <p:sp>
        <p:nvSpPr>
          <p:cNvPr id="28" name="New shape" descr="Questions"/>
          <p:cNvSpPr/>
          <p:nvPr/>
        </p:nvSpPr>
        <p:spPr>
          <a:xfrm>
            <a:off x="228600" y="3429000"/>
            <a:ext cx="2222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sz="900">
                <a:solidFill>
                  <a:srgbClr val="666666"/>
                </a:solidFill>
                <a:latin typeface="Arial" pitchFamily="34" charset="0"/>
              </a:rPr>
              <a:t>Questions</a:t>
            </a:r>
          </a:p>
        </p:txBody>
      </p:sp>
      <p:sp>
        <p:nvSpPr>
          <p:cNvPr id="29" name="New shape" descr="Total N"/>
          <p:cNvSpPr/>
          <p:nvPr/>
        </p:nvSpPr>
        <p:spPr>
          <a:xfrm>
            <a:off x="2451100" y="3429000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Total N</a:t>
            </a:r>
          </a:p>
        </p:txBody>
      </p:sp>
      <p:sp>
        <p:nvSpPr>
          <p:cNvPr id="30" name="New shape" descr="Current Mean"/>
          <p:cNvSpPr/>
          <p:nvPr/>
        </p:nvSpPr>
        <p:spPr>
          <a:xfrm>
            <a:off x="3350260" y="3429000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Current Mean</a:t>
            </a:r>
          </a:p>
        </p:txBody>
      </p:sp>
      <p:sp>
        <p:nvSpPr>
          <p:cNvPr id="31" name="New shape" descr="Last Mean"/>
          <p:cNvSpPr/>
          <p:nvPr/>
        </p:nvSpPr>
        <p:spPr>
          <a:xfrm>
            <a:off x="4249420" y="3429000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Last Mean</a:t>
            </a:r>
          </a:p>
        </p:txBody>
      </p:sp>
      <p:sp>
        <p:nvSpPr>
          <p:cNvPr id="32" name="New shape" descr="Change"/>
          <p:cNvSpPr/>
          <p:nvPr/>
        </p:nvSpPr>
        <p:spPr>
          <a:xfrm>
            <a:off x="5148580" y="3429000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Change</a:t>
            </a:r>
          </a:p>
        </p:txBody>
      </p:sp>
      <p:sp>
        <p:nvSpPr>
          <p:cNvPr id="33" name="New shape" descr="Frequency Distribution&#10;1% 2% 3% 4% 5%"/>
          <p:cNvSpPr/>
          <p:nvPr/>
        </p:nvSpPr>
        <p:spPr>
          <a:xfrm>
            <a:off x="6047739" y="3429000"/>
            <a:ext cx="1968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Frequency Distribution
1% 2% 3% 4% 5%</a:t>
            </a:r>
          </a:p>
        </p:txBody>
      </p:sp>
      <p:sp>
        <p:nvSpPr>
          <p:cNvPr id="34" name="New shape" descr="Mean Percentile Rank - Gallup Overall"/>
          <p:cNvSpPr/>
          <p:nvPr/>
        </p:nvSpPr>
        <p:spPr>
          <a:xfrm>
            <a:off x="8016239" y="3429000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2500" lnSpcReduction="10000"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Mean Percentile Rank - Gallup Overall</a:t>
            </a:r>
          </a:p>
        </p:txBody>
      </p:sp>
      <p:sp>
        <p:nvSpPr>
          <p:cNvPr id="35" name="New shape"/>
          <p:cNvSpPr/>
          <p:nvPr/>
        </p:nvSpPr>
        <p:spPr>
          <a:xfrm>
            <a:off x="228600" y="3810000"/>
            <a:ext cx="8686800" cy="1270"/>
          </a:xfrm>
          <a:prstGeom prst="line">
            <a:avLst/>
          </a:prstGeom>
          <a:noFill/>
          <a:ln w="12700">
            <a:solidFill>
              <a:srgbClr val="A9AB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New shape" descr="27051"/>
          <p:cNvSpPr/>
          <p:nvPr/>
        </p:nvSpPr>
        <p:spPr>
          <a:xfrm>
            <a:off x="228600" y="3811270"/>
            <a:ext cx="22225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l"/>
            <a:r>
              <a:rPr sz="800">
                <a:solidFill>
                  <a:srgbClr val="1A1A1A"/>
                </a:solidFill>
                <a:latin typeface="Arial" pitchFamily="34" charset="0"/>
              </a:rPr>
              <a:t>I am confident in my organization's financial future.</a:t>
            </a:r>
          </a:p>
        </p:txBody>
      </p:sp>
      <p:sp>
        <p:nvSpPr>
          <p:cNvPr id="38" name="New shape" descr="27051: count"/>
          <p:cNvSpPr/>
          <p:nvPr/>
        </p:nvSpPr>
        <p:spPr>
          <a:xfrm>
            <a:off x="2451100" y="3811270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427</a:t>
            </a:r>
          </a:p>
        </p:txBody>
      </p:sp>
      <p:sp>
        <p:nvSpPr>
          <p:cNvPr id="39" name="New shape" descr="27051MEAN"/>
          <p:cNvSpPr/>
          <p:nvPr/>
        </p:nvSpPr>
        <p:spPr>
          <a:xfrm>
            <a:off x="3350260" y="3811270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0" name="New shape" descr="27051MEANInside"/>
          <p:cNvSpPr/>
          <p:nvPr/>
        </p:nvSpPr>
        <p:spPr>
          <a:xfrm>
            <a:off x="3445510" y="3811270"/>
            <a:ext cx="708660" cy="317500"/>
          </a:xfrm>
          <a:prstGeom prst="rect">
            <a:avLst/>
          </a:prstGeom>
          <a:solidFill>
            <a:srgbClr val="E8565A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000000"/>
                </a:solidFill>
                <a:latin typeface="Arial" pitchFamily="34" charset="0"/>
              </a:rPr>
              <a:t>2.64</a:t>
            </a:r>
          </a:p>
        </p:txBody>
      </p:sp>
      <p:sp>
        <p:nvSpPr>
          <p:cNvPr id="41" name="New shape" descr="27051: prevMean"/>
          <p:cNvSpPr/>
          <p:nvPr/>
        </p:nvSpPr>
        <p:spPr>
          <a:xfrm>
            <a:off x="4249420" y="3811270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2.57</a:t>
            </a:r>
          </a:p>
        </p:txBody>
      </p:sp>
      <p:sp>
        <p:nvSpPr>
          <p:cNvPr id="42" name="New shape" descr="27051: change"/>
          <p:cNvSpPr/>
          <p:nvPr/>
        </p:nvSpPr>
        <p:spPr>
          <a:xfrm>
            <a:off x="5148580" y="3811270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+0.07</a:t>
            </a:r>
          </a:p>
        </p:txBody>
      </p:sp>
      <p:sp>
        <p:nvSpPr>
          <p:cNvPr id="43" name="New shape" descr="27051: fd"/>
          <p:cNvSpPr/>
          <p:nvPr/>
        </p:nvSpPr>
        <p:spPr>
          <a:xfrm>
            <a:off x="6047739" y="3811270"/>
            <a:ext cx="1968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4" name="ChartObject"/>
          <p:cNvGraphicFramePr/>
          <p:nvPr/>
        </p:nvGraphicFramePr>
        <p:xfrm>
          <a:off x="6047739" y="3747770"/>
          <a:ext cx="1968500" cy="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" name="New shape" descr="27051MEAN_PERRANK"/>
          <p:cNvSpPr/>
          <p:nvPr/>
        </p:nvSpPr>
        <p:spPr>
          <a:xfrm>
            <a:off x="8016239" y="3811270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6" name="New shape"/>
          <p:cNvSpPr/>
          <p:nvPr/>
        </p:nvSpPr>
        <p:spPr>
          <a:xfrm>
            <a:off x="8016239" y="3811270"/>
            <a:ext cx="44958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2</a:t>
            </a:r>
          </a:p>
        </p:txBody>
      </p:sp>
      <p:graphicFrame>
        <p:nvGraphicFramePr>
          <p:cNvPr id="47" name="ChartObject" descr="mprChart"/>
          <p:cNvGraphicFramePr/>
          <p:nvPr/>
        </p:nvGraphicFramePr>
        <p:xfrm>
          <a:off x="8285987" y="3747770"/>
          <a:ext cx="629412" cy="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 descr="footer"/>
          <p:cNvSpPr/>
          <p:nvPr/>
        </p:nvSpPr>
        <p:spPr>
          <a:xfrm>
            <a:off x="0" y="6413500"/>
            <a:ext cx="9144000" cy="444500"/>
          </a:xfrm>
          <a:prstGeom prst="rect">
            <a:avLst/>
          </a:prstGeom>
          <a:solidFill>
            <a:srgbClr val="1A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New shape" descr="pageNum"/>
          <p:cNvSpPr/>
          <p:nvPr/>
        </p:nvSpPr>
        <p:spPr>
          <a:xfrm>
            <a:off x="0" y="6413500"/>
            <a:ext cx="548640" cy="44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800">
                <a:solidFill>
                  <a:srgbClr val="61C25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4" name="New shape"/>
          <p:cNvSpPr/>
          <p:nvPr/>
        </p:nvSpPr>
        <p:spPr>
          <a:xfrm flipH="1">
            <a:off x="548640" y="6540500"/>
            <a:ext cx="0" cy="317500"/>
          </a:xfrm>
          <a:prstGeom prst="line">
            <a:avLst/>
          </a:prstGeom>
          <a:noFill/>
          <a:ln w="12700">
            <a:solidFill>
              <a:srgbClr val="61C2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New shape"/>
          <p:cNvSpPr/>
          <p:nvPr/>
        </p:nvSpPr>
        <p:spPr>
          <a:xfrm>
            <a:off x="548640" y="6540500"/>
            <a:ext cx="54864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87500" lnSpcReduction="20000"/>
          </a:bodyPr>
          <a:lstStyle/>
          <a:p>
            <a:pPr algn="l"/>
            <a:r>
              <a:rPr sz="800">
                <a:solidFill>
                  <a:srgbClr val="FFFFFF"/>
                </a:solidFill>
                <a:latin typeface="Arial" pitchFamily="34" charset="0"/>
              </a:rPr>
              <a:t>Copyright 2021 Gallup, Inc. All rights reserved. Copyright © 1993-1998 Gallup, Inc. All rights reserved.  The Gallup Q12 items are Gallup proprietary information and are protected by law. You may not administer a survey with the Q12 items or reproduce them without consent from Gallup.</a:t>
            </a:r>
          </a:p>
        </p:txBody>
      </p:sp>
      <p:sp>
        <p:nvSpPr>
          <p:cNvPr id="6" name="New shape"/>
          <p:cNvSpPr/>
          <p:nvPr/>
        </p:nvSpPr>
        <p:spPr>
          <a:xfrm>
            <a:off x="7937500" y="6540500"/>
            <a:ext cx="12065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0000" lnSpcReduction="20000"/>
          </a:bodyPr>
          <a:lstStyle/>
          <a:p>
            <a:pPr algn="l"/>
            <a:r>
              <a:rPr sz="2000">
                <a:solidFill>
                  <a:srgbClr val="FFFFFF"/>
                </a:solidFill>
                <a:latin typeface="Georgia"/>
              </a:rPr>
              <a:t>GALLUP</a:t>
            </a:r>
          </a:p>
        </p:txBody>
      </p:sp>
      <p:sp>
        <p:nvSpPr>
          <p:cNvPr id="7" name="New shape" descr="titleText"/>
          <p:cNvSpPr/>
          <p:nvPr/>
        </p:nvSpPr>
        <p:spPr>
          <a:xfrm>
            <a:off x="228600" y="279400"/>
            <a:ext cx="8759051" cy="335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l"/>
            <a:r>
              <a:rPr sz="1600">
                <a:solidFill>
                  <a:srgbClr val="1A1A1A"/>
                </a:solidFill>
                <a:latin typeface="Arial" pitchFamily="34" charset="0"/>
              </a:rPr>
              <a:t>Custom Questions</a:t>
            </a:r>
          </a:p>
        </p:txBody>
      </p:sp>
      <p:sp>
        <p:nvSpPr>
          <p:cNvPr id="8" name="New shape" descr="percentileFooter"/>
          <p:cNvSpPr/>
          <p:nvPr/>
        </p:nvSpPr>
        <p:spPr>
          <a:xfrm>
            <a:off x="0" y="6223000"/>
            <a:ext cx="2667000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/>
          </a:bodyPr>
          <a:lstStyle/>
          <a:p>
            <a:pPr algn="l"/>
            <a:r>
              <a:rPr sz="800">
                <a:solidFill>
                  <a:srgbClr val="000000"/>
                </a:solidFill>
                <a:latin typeface="Arial" pitchFamily="34" charset="0"/>
              </a:rPr>
              <a:t>Percentile Rank in Gallup Overall Database</a:t>
            </a:r>
          </a:p>
        </p:txBody>
      </p:sp>
      <p:sp>
        <p:nvSpPr>
          <p:cNvPr id="9" name="New shape"/>
          <p:cNvSpPr/>
          <p:nvPr/>
        </p:nvSpPr>
        <p:spPr>
          <a:xfrm>
            <a:off x="2667000" y="6286500"/>
            <a:ext cx="63500" cy="63500"/>
          </a:xfrm>
          <a:prstGeom prst="rect">
            <a:avLst/>
          </a:prstGeom>
          <a:solidFill>
            <a:srgbClr val="E85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New shape"/>
          <p:cNvSpPr/>
          <p:nvPr/>
        </p:nvSpPr>
        <p:spPr>
          <a:xfrm>
            <a:off x="2730500" y="6223000"/>
            <a:ext cx="1231900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/>
          </a:bodyPr>
          <a:lstStyle/>
          <a:p>
            <a:pPr algn="l"/>
            <a:r>
              <a:rPr sz="800">
                <a:solidFill>
                  <a:srgbClr val="000000"/>
                </a:solidFill>
                <a:latin typeface="Arial" pitchFamily="34" charset="0"/>
              </a:rPr>
              <a:t>&lt; 25th Percentile</a:t>
            </a:r>
          </a:p>
        </p:txBody>
      </p:sp>
      <p:sp>
        <p:nvSpPr>
          <p:cNvPr id="11" name="New shape"/>
          <p:cNvSpPr/>
          <p:nvPr/>
        </p:nvSpPr>
        <p:spPr>
          <a:xfrm>
            <a:off x="3962400" y="6286500"/>
            <a:ext cx="63500" cy="63500"/>
          </a:xfrm>
          <a:prstGeom prst="rect">
            <a:avLst/>
          </a:prstGeom>
          <a:solidFill>
            <a:srgbClr val="FEE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New shape"/>
          <p:cNvSpPr/>
          <p:nvPr/>
        </p:nvSpPr>
        <p:spPr>
          <a:xfrm>
            <a:off x="4025900" y="6223000"/>
            <a:ext cx="1231900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/>
          </a:bodyPr>
          <a:lstStyle/>
          <a:p>
            <a:pPr algn="l"/>
            <a:r>
              <a:rPr sz="800">
                <a:solidFill>
                  <a:srgbClr val="000000"/>
                </a:solidFill>
                <a:latin typeface="Arial" pitchFamily="34" charset="0"/>
              </a:rPr>
              <a:t>25-49th Percentile</a:t>
            </a:r>
          </a:p>
        </p:txBody>
      </p:sp>
      <p:sp>
        <p:nvSpPr>
          <p:cNvPr id="13" name="New shape"/>
          <p:cNvSpPr/>
          <p:nvPr/>
        </p:nvSpPr>
        <p:spPr>
          <a:xfrm>
            <a:off x="5257800" y="6286500"/>
            <a:ext cx="63500" cy="63500"/>
          </a:xfrm>
          <a:prstGeom prst="rect">
            <a:avLst/>
          </a:prstGeom>
          <a:solidFill>
            <a:srgbClr val="C3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New shape"/>
          <p:cNvSpPr/>
          <p:nvPr/>
        </p:nvSpPr>
        <p:spPr>
          <a:xfrm>
            <a:off x="5321300" y="6223000"/>
            <a:ext cx="1231900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/>
          </a:bodyPr>
          <a:lstStyle/>
          <a:p>
            <a:pPr algn="l"/>
            <a:r>
              <a:rPr sz="800">
                <a:solidFill>
                  <a:srgbClr val="000000"/>
                </a:solidFill>
                <a:latin typeface="Arial" pitchFamily="34" charset="0"/>
              </a:rPr>
              <a:t>50-74th Percentile</a:t>
            </a:r>
          </a:p>
        </p:txBody>
      </p:sp>
      <p:sp>
        <p:nvSpPr>
          <p:cNvPr id="15" name="New shape"/>
          <p:cNvSpPr/>
          <p:nvPr/>
        </p:nvSpPr>
        <p:spPr>
          <a:xfrm>
            <a:off x="6553200" y="6286500"/>
            <a:ext cx="63500" cy="63500"/>
          </a:xfrm>
          <a:prstGeom prst="rect">
            <a:avLst/>
          </a:prstGeom>
          <a:solidFill>
            <a:srgbClr val="61C2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6" name="New shape"/>
          <p:cNvSpPr/>
          <p:nvPr/>
        </p:nvSpPr>
        <p:spPr>
          <a:xfrm>
            <a:off x="6616700" y="6223000"/>
            <a:ext cx="1231900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/>
          </a:bodyPr>
          <a:lstStyle/>
          <a:p>
            <a:pPr algn="l"/>
            <a:r>
              <a:rPr sz="800">
                <a:solidFill>
                  <a:srgbClr val="000000"/>
                </a:solidFill>
                <a:latin typeface="Arial" pitchFamily="34" charset="0"/>
              </a:rPr>
              <a:t>75-89th Percentile</a:t>
            </a:r>
          </a:p>
        </p:txBody>
      </p:sp>
      <p:sp>
        <p:nvSpPr>
          <p:cNvPr id="17" name="New shape"/>
          <p:cNvSpPr/>
          <p:nvPr/>
        </p:nvSpPr>
        <p:spPr>
          <a:xfrm>
            <a:off x="7848600" y="6286500"/>
            <a:ext cx="63500" cy="63500"/>
          </a:xfrm>
          <a:prstGeom prst="rect">
            <a:avLst/>
          </a:prstGeom>
          <a:solidFill>
            <a:srgbClr val="007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New shape"/>
          <p:cNvSpPr/>
          <p:nvPr/>
        </p:nvSpPr>
        <p:spPr>
          <a:xfrm>
            <a:off x="7912100" y="6223000"/>
            <a:ext cx="1231900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/>
          </a:bodyPr>
          <a:lstStyle/>
          <a:p>
            <a:pPr algn="l"/>
            <a:r>
              <a:rPr sz="800">
                <a:solidFill>
                  <a:srgbClr val="000000"/>
                </a:solidFill>
                <a:latin typeface="Arial" pitchFamily="34" charset="0"/>
              </a:rPr>
              <a:t>&gt;= 90th Percentile</a:t>
            </a:r>
          </a:p>
        </p:txBody>
      </p:sp>
      <p:sp>
        <p:nvSpPr>
          <p:cNvPr id="19" name="New shape" descr="freqDistFooter"/>
          <p:cNvSpPr/>
          <p:nvPr/>
        </p:nvSpPr>
        <p:spPr>
          <a:xfrm>
            <a:off x="0" y="5969000"/>
            <a:ext cx="9153144" cy="335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l"/>
            <a:r>
              <a:rPr sz="800">
                <a:solidFill>
                  <a:srgbClr val="000000"/>
                </a:solidFill>
                <a:latin typeface="Arial" pitchFamily="34" charset="0"/>
              </a:rPr>
              <a:t>*Not shown if n &lt; 4 for Mean, Top Box, Verbatim Responses, and Sentiment, n &lt; 10 for Frequency, or data is unavailable.
* - Scores are not available due to data suppression.	Respondents can select multiple responses for multi-select questions.</a:t>
            </a:r>
          </a:p>
        </p:txBody>
      </p:sp>
      <p:sp>
        <p:nvSpPr>
          <p:cNvPr id="20" name="New shape" descr="Questions"/>
          <p:cNvSpPr/>
          <p:nvPr/>
        </p:nvSpPr>
        <p:spPr>
          <a:xfrm>
            <a:off x="228600" y="615015"/>
            <a:ext cx="2222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sz="900">
                <a:solidFill>
                  <a:srgbClr val="666666"/>
                </a:solidFill>
                <a:latin typeface="Arial" pitchFamily="34" charset="0"/>
              </a:rPr>
              <a:t>Questions</a:t>
            </a:r>
          </a:p>
        </p:txBody>
      </p:sp>
      <p:sp>
        <p:nvSpPr>
          <p:cNvPr id="21" name="New shape" descr="Total N"/>
          <p:cNvSpPr/>
          <p:nvPr/>
        </p:nvSpPr>
        <p:spPr>
          <a:xfrm>
            <a:off x="2451100" y="615015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Total N</a:t>
            </a:r>
          </a:p>
        </p:txBody>
      </p:sp>
      <p:sp>
        <p:nvSpPr>
          <p:cNvPr id="22" name="New shape" descr="Current Mean"/>
          <p:cNvSpPr/>
          <p:nvPr/>
        </p:nvSpPr>
        <p:spPr>
          <a:xfrm>
            <a:off x="3350260" y="615015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Current Mean</a:t>
            </a:r>
          </a:p>
        </p:txBody>
      </p:sp>
      <p:sp>
        <p:nvSpPr>
          <p:cNvPr id="23" name="New shape" descr="Last Mean"/>
          <p:cNvSpPr/>
          <p:nvPr/>
        </p:nvSpPr>
        <p:spPr>
          <a:xfrm>
            <a:off x="4249420" y="615015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Last Mean</a:t>
            </a:r>
          </a:p>
        </p:txBody>
      </p:sp>
      <p:sp>
        <p:nvSpPr>
          <p:cNvPr id="24" name="New shape" descr="Change"/>
          <p:cNvSpPr/>
          <p:nvPr/>
        </p:nvSpPr>
        <p:spPr>
          <a:xfrm>
            <a:off x="5148580" y="615015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Change</a:t>
            </a:r>
          </a:p>
        </p:txBody>
      </p:sp>
      <p:sp>
        <p:nvSpPr>
          <p:cNvPr id="25" name="New shape" descr="Frequency Distribution&#10;1% 2% 3% 4% 5%"/>
          <p:cNvSpPr/>
          <p:nvPr/>
        </p:nvSpPr>
        <p:spPr>
          <a:xfrm>
            <a:off x="6047739" y="615015"/>
            <a:ext cx="1968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Frequency Distribution
1% 2% 3% 4% 5%</a:t>
            </a:r>
          </a:p>
        </p:txBody>
      </p:sp>
      <p:sp>
        <p:nvSpPr>
          <p:cNvPr id="26" name="New shape" descr="Mean Percentile Rank - Gallup Overall"/>
          <p:cNvSpPr/>
          <p:nvPr/>
        </p:nvSpPr>
        <p:spPr>
          <a:xfrm>
            <a:off x="8016239" y="615015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2500" lnSpcReduction="10000"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Mean Percentile Rank - Gallup Overall</a:t>
            </a:r>
          </a:p>
        </p:txBody>
      </p:sp>
      <p:sp>
        <p:nvSpPr>
          <p:cNvPr id="27" name="New shape"/>
          <p:cNvSpPr/>
          <p:nvPr/>
        </p:nvSpPr>
        <p:spPr>
          <a:xfrm>
            <a:off x="228600" y="996015"/>
            <a:ext cx="8686800" cy="1270"/>
          </a:xfrm>
          <a:prstGeom prst="line">
            <a:avLst/>
          </a:prstGeom>
          <a:noFill/>
          <a:ln w="12700">
            <a:solidFill>
              <a:srgbClr val="A9AB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9" name="New shape" descr="270296"/>
          <p:cNvSpPr/>
          <p:nvPr/>
        </p:nvSpPr>
        <p:spPr>
          <a:xfrm>
            <a:off x="228600" y="997285"/>
            <a:ext cx="22225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l"/>
            <a:r>
              <a:rPr sz="800">
                <a:solidFill>
                  <a:srgbClr val="1A1A1A"/>
                </a:solidFill>
                <a:latin typeface="Arial" pitchFamily="34" charset="0"/>
              </a:rPr>
              <a:t>My employer has communicated a clear plan of action in response to COVID-19.</a:t>
            </a:r>
          </a:p>
        </p:txBody>
      </p:sp>
      <p:sp>
        <p:nvSpPr>
          <p:cNvPr id="30" name="New shape" descr="270296: count"/>
          <p:cNvSpPr/>
          <p:nvPr/>
        </p:nvSpPr>
        <p:spPr>
          <a:xfrm>
            <a:off x="2451100" y="997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430</a:t>
            </a:r>
          </a:p>
        </p:txBody>
      </p:sp>
      <p:sp>
        <p:nvSpPr>
          <p:cNvPr id="31" name="New shape" descr="270296MEAN"/>
          <p:cNvSpPr/>
          <p:nvPr/>
        </p:nvSpPr>
        <p:spPr>
          <a:xfrm>
            <a:off x="3350260" y="997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2" name="New shape" descr="270296MEANInside"/>
          <p:cNvSpPr/>
          <p:nvPr/>
        </p:nvSpPr>
        <p:spPr>
          <a:xfrm>
            <a:off x="3445510" y="997285"/>
            <a:ext cx="708660" cy="317500"/>
          </a:xfrm>
          <a:prstGeom prst="rect">
            <a:avLst/>
          </a:prstGeom>
          <a:solidFill>
            <a:srgbClr val="BBBBBB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000000"/>
                </a:solidFill>
                <a:latin typeface="Arial" pitchFamily="34" charset="0"/>
              </a:rPr>
              <a:t>4.12</a:t>
            </a:r>
          </a:p>
        </p:txBody>
      </p:sp>
      <p:sp>
        <p:nvSpPr>
          <p:cNvPr id="33" name="New shape" descr="270296: prevMean"/>
          <p:cNvSpPr/>
          <p:nvPr/>
        </p:nvSpPr>
        <p:spPr>
          <a:xfrm>
            <a:off x="4249420" y="997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4.10</a:t>
            </a:r>
          </a:p>
        </p:txBody>
      </p:sp>
      <p:sp>
        <p:nvSpPr>
          <p:cNvPr id="34" name="New shape" descr="270296: change"/>
          <p:cNvSpPr/>
          <p:nvPr/>
        </p:nvSpPr>
        <p:spPr>
          <a:xfrm>
            <a:off x="5148580" y="997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+0.02</a:t>
            </a:r>
          </a:p>
        </p:txBody>
      </p:sp>
      <p:sp>
        <p:nvSpPr>
          <p:cNvPr id="35" name="New shape" descr="270296: fd"/>
          <p:cNvSpPr/>
          <p:nvPr/>
        </p:nvSpPr>
        <p:spPr>
          <a:xfrm>
            <a:off x="6047739" y="997285"/>
            <a:ext cx="1968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36" name="ChartObject"/>
          <p:cNvGraphicFramePr/>
          <p:nvPr/>
        </p:nvGraphicFramePr>
        <p:xfrm>
          <a:off x="6047739" y="933785"/>
          <a:ext cx="1968500" cy="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" name="New shape" descr="270296MEAN_PERRANK"/>
          <p:cNvSpPr/>
          <p:nvPr/>
        </p:nvSpPr>
        <p:spPr>
          <a:xfrm>
            <a:off x="8016239" y="997285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8" name="New shape"/>
          <p:cNvSpPr/>
          <p:nvPr/>
        </p:nvSpPr>
        <p:spPr>
          <a:xfrm>
            <a:off x="8016239" y="997285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*</a:t>
            </a:r>
          </a:p>
        </p:txBody>
      </p:sp>
      <p:sp>
        <p:nvSpPr>
          <p:cNvPr id="40" name="New shape"/>
          <p:cNvSpPr/>
          <p:nvPr/>
        </p:nvSpPr>
        <p:spPr>
          <a:xfrm>
            <a:off x="228600" y="1378285"/>
            <a:ext cx="8686799" cy="0"/>
          </a:xfrm>
          <a:prstGeom prst="line">
            <a:avLst/>
          </a:prstGeom>
          <a:noFill/>
          <a:ln w="12700">
            <a:solidFill>
              <a:srgbClr val="A9AB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2" name="New shape" descr="270250"/>
          <p:cNvSpPr/>
          <p:nvPr/>
        </p:nvSpPr>
        <p:spPr>
          <a:xfrm>
            <a:off x="228600" y="1378285"/>
            <a:ext cx="22225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sz="800">
                <a:solidFill>
                  <a:srgbClr val="1A1A1A"/>
                </a:solidFill>
                <a:latin typeface="Arial" pitchFamily="34" charset="0"/>
              </a:rPr>
              <a:t>I feel well prepared to do my job.</a:t>
            </a:r>
          </a:p>
        </p:txBody>
      </p:sp>
      <p:sp>
        <p:nvSpPr>
          <p:cNvPr id="43" name="New shape" descr="270250: count"/>
          <p:cNvSpPr/>
          <p:nvPr/>
        </p:nvSpPr>
        <p:spPr>
          <a:xfrm>
            <a:off x="2451100" y="1378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428</a:t>
            </a:r>
          </a:p>
        </p:txBody>
      </p:sp>
      <p:sp>
        <p:nvSpPr>
          <p:cNvPr id="44" name="New shape" descr="270250MEAN"/>
          <p:cNvSpPr/>
          <p:nvPr/>
        </p:nvSpPr>
        <p:spPr>
          <a:xfrm>
            <a:off x="3350260" y="1378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5" name="New shape" descr="270250MEANInside"/>
          <p:cNvSpPr/>
          <p:nvPr/>
        </p:nvSpPr>
        <p:spPr>
          <a:xfrm>
            <a:off x="3445510" y="1378285"/>
            <a:ext cx="708660" cy="317500"/>
          </a:xfrm>
          <a:prstGeom prst="rect">
            <a:avLst/>
          </a:prstGeom>
          <a:solidFill>
            <a:srgbClr val="BBBBBB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000000"/>
                </a:solidFill>
                <a:latin typeface="Arial" pitchFamily="34" charset="0"/>
              </a:rPr>
              <a:t>3.93</a:t>
            </a:r>
          </a:p>
        </p:txBody>
      </p:sp>
      <p:sp>
        <p:nvSpPr>
          <p:cNvPr id="46" name="New shape" descr="270250: prevMean"/>
          <p:cNvSpPr/>
          <p:nvPr/>
        </p:nvSpPr>
        <p:spPr>
          <a:xfrm>
            <a:off x="4249420" y="1378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4.18</a:t>
            </a:r>
          </a:p>
        </p:txBody>
      </p:sp>
      <p:sp>
        <p:nvSpPr>
          <p:cNvPr id="47" name="New shape" descr="270250: change"/>
          <p:cNvSpPr/>
          <p:nvPr/>
        </p:nvSpPr>
        <p:spPr>
          <a:xfrm>
            <a:off x="5148580" y="1378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8" name="New shape" descr="cellArrow"/>
          <p:cNvSpPr/>
          <p:nvPr/>
        </p:nvSpPr>
        <p:spPr>
          <a:xfrm rot="10800000">
            <a:off x="5300980" y="1460835"/>
            <a:ext cx="152400" cy="152400"/>
          </a:xfrm>
          <a:prstGeom prst="triangle">
            <a:avLst/>
          </a:prstGeom>
          <a:solidFill>
            <a:srgbClr val="C42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9" name="New shape"/>
          <p:cNvSpPr/>
          <p:nvPr/>
        </p:nvSpPr>
        <p:spPr>
          <a:xfrm>
            <a:off x="5364480" y="1378285"/>
            <a:ext cx="7467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sz="1400">
                <a:solidFill>
                  <a:srgbClr val="1A1A1A"/>
                </a:solidFill>
                <a:latin typeface="Arial" pitchFamily="34" charset="0"/>
              </a:rPr>
              <a:t>-0.25</a:t>
            </a:r>
          </a:p>
        </p:txBody>
      </p:sp>
      <p:sp>
        <p:nvSpPr>
          <p:cNvPr id="50" name="New shape" descr="270250: fd"/>
          <p:cNvSpPr/>
          <p:nvPr/>
        </p:nvSpPr>
        <p:spPr>
          <a:xfrm>
            <a:off x="6047739" y="1378285"/>
            <a:ext cx="1968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51" name="ChartObject"/>
          <p:cNvGraphicFramePr/>
          <p:nvPr/>
        </p:nvGraphicFramePr>
        <p:xfrm>
          <a:off x="6047739" y="1314785"/>
          <a:ext cx="1968500" cy="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2" name="New shape" descr="270250MEAN_PERRANK"/>
          <p:cNvSpPr/>
          <p:nvPr/>
        </p:nvSpPr>
        <p:spPr>
          <a:xfrm>
            <a:off x="8016239" y="1378285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3" name="New shape"/>
          <p:cNvSpPr/>
          <p:nvPr/>
        </p:nvSpPr>
        <p:spPr>
          <a:xfrm>
            <a:off x="8016239" y="1378285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*</a:t>
            </a:r>
          </a:p>
        </p:txBody>
      </p:sp>
      <p:sp>
        <p:nvSpPr>
          <p:cNvPr id="55" name="New shape"/>
          <p:cNvSpPr/>
          <p:nvPr/>
        </p:nvSpPr>
        <p:spPr>
          <a:xfrm>
            <a:off x="228600" y="1759285"/>
            <a:ext cx="8686799" cy="0"/>
          </a:xfrm>
          <a:prstGeom prst="line">
            <a:avLst/>
          </a:prstGeom>
          <a:noFill/>
          <a:ln w="12700">
            <a:solidFill>
              <a:srgbClr val="A9AB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7" name="New shape" descr="27050"/>
          <p:cNvSpPr/>
          <p:nvPr/>
        </p:nvSpPr>
        <p:spPr>
          <a:xfrm>
            <a:off x="228600" y="1759285"/>
            <a:ext cx="22225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l"/>
            <a:r>
              <a:rPr sz="800">
                <a:solidFill>
                  <a:srgbClr val="1A1A1A"/>
                </a:solidFill>
                <a:latin typeface="Arial" pitchFamily="34" charset="0"/>
              </a:rPr>
              <a:t>My immediate supervisor keeps me informed about what is going on at my organization.</a:t>
            </a:r>
          </a:p>
        </p:txBody>
      </p:sp>
      <p:sp>
        <p:nvSpPr>
          <p:cNvPr id="58" name="New shape" descr="27050: count"/>
          <p:cNvSpPr/>
          <p:nvPr/>
        </p:nvSpPr>
        <p:spPr>
          <a:xfrm>
            <a:off x="2451100" y="1759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430</a:t>
            </a:r>
          </a:p>
        </p:txBody>
      </p:sp>
      <p:sp>
        <p:nvSpPr>
          <p:cNvPr id="59" name="New shape" descr="27050MEAN"/>
          <p:cNvSpPr/>
          <p:nvPr/>
        </p:nvSpPr>
        <p:spPr>
          <a:xfrm>
            <a:off x="3350260" y="1759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0" name="New shape" descr="27050MEANInside"/>
          <p:cNvSpPr/>
          <p:nvPr/>
        </p:nvSpPr>
        <p:spPr>
          <a:xfrm>
            <a:off x="3445510" y="1759285"/>
            <a:ext cx="708660" cy="317500"/>
          </a:xfrm>
          <a:prstGeom prst="rect">
            <a:avLst/>
          </a:prstGeom>
          <a:solidFill>
            <a:srgbClr val="C3DC73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000000"/>
                </a:solidFill>
                <a:latin typeface="Arial" pitchFamily="34" charset="0"/>
              </a:rPr>
              <a:t>4.06</a:t>
            </a:r>
          </a:p>
        </p:txBody>
      </p:sp>
      <p:sp>
        <p:nvSpPr>
          <p:cNvPr id="61" name="New shape" descr="27050: prevMean"/>
          <p:cNvSpPr/>
          <p:nvPr/>
        </p:nvSpPr>
        <p:spPr>
          <a:xfrm>
            <a:off x="4249420" y="1759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4.24</a:t>
            </a:r>
          </a:p>
        </p:txBody>
      </p:sp>
      <p:sp>
        <p:nvSpPr>
          <p:cNvPr id="62" name="New shape" descr="27050: change"/>
          <p:cNvSpPr/>
          <p:nvPr/>
        </p:nvSpPr>
        <p:spPr>
          <a:xfrm>
            <a:off x="5148580" y="1759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-0.18</a:t>
            </a:r>
          </a:p>
        </p:txBody>
      </p:sp>
      <p:sp>
        <p:nvSpPr>
          <p:cNvPr id="63" name="New shape" descr="27050: fd"/>
          <p:cNvSpPr/>
          <p:nvPr/>
        </p:nvSpPr>
        <p:spPr>
          <a:xfrm>
            <a:off x="6047739" y="1759285"/>
            <a:ext cx="1968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64" name="ChartObject"/>
          <p:cNvGraphicFramePr/>
          <p:nvPr/>
        </p:nvGraphicFramePr>
        <p:xfrm>
          <a:off x="6047739" y="1695785"/>
          <a:ext cx="1968500" cy="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5" name="New shape" descr="27050MEAN_PERRANK"/>
          <p:cNvSpPr/>
          <p:nvPr/>
        </p:nvSpPr>
        <p:spPr>
          <a:xfrm>
            <a:off x="8016239" y="1759285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New shape"/>
          <p:cNvSpPr/>
          <p:nvPr/>
        </p:nvSpPr>
        <p:spPr>
          <a:xfrm>
            <a:off x="8016239" y="1759285"/>
            <a:ext cx="44958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51</a:t>
            </a:r>
          </a:p>
        </p:txBody>
      </p:sp>
      <p:graphicFrame>
        <p:nvGraphicFramePr>
          <p:cNvPr id="67" name="ChartObject" descr="mprChart"/>
          <p:cNvGraphicFramePr/>
          <p:nvPr/>
        </p:nvGraphicFramePr>
        <p:xfrm>
          <a:off x="8285987" y="1695785"/>
          <a:ext cx="629412" cy="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9" name="New shape"/>
          <p:cNvSpPr/>
          <p:nvPr/>
        </p:nvSpPr>
        <p:spPr>
          <a:xfrm>
            <a:off x="228600" y="2140285"/>
            <a:ext cx="8686799" cy="0"/>
          </a:xfrm>
          <a:prstGeom prst="line">
            <a:avLst/>
          </a:prstGeom>
          <a:noFill/>
          <a:ln w="12700">
            <a:solidFill>
              <a:srgbClr val="A9AB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New shape" descr="27063"/>
          <p:cNvSpPr/>
          <p:nvPr/>
        </p:nvSpPr>
        <p:spPr>
          <a:xfrm>
            <a:off x="228600" y="2140285"/>
            <a:ext cx="22225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l"/>
            <a:r>
              <a:rPr sz="800">
                <a:solidFill>
                  <a:srgbClr val="1A1A1A"/>
                </a:solidFill>
                <a:latin typeface="Arial" pitchFamily="34" charset="0"/>
              </a:rPr>
              <a:t>My institution cares about my overall wellbeing.</a:t>
            </a:r>
          </a:p>
        </p:txBody>
      </p:sp>
      <p:sp>
        <p:nvSpPr>
          <p:cNvPr id="72" name="New shape" descr="27063: count"/>
          <p:cNvSpPr/>
          <p:nvPr/>
        </p:nvSpPr>
        <p:spPr>
          <a:xfrm>
            <a:off x="2451100" y="2140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429</a:t>
            </a:r>
          </a:p>
        </p:txBody>
      </p:sp>
      <p:sp>
        <p:nvSpPr>
          <p:cNvPr id="73" name="New shape" descr="27063MEAN"/>
          <p:cNvSpPr/>
          <p:nvPr/>
        </p:nvSpPr>
        <p:spPr>
          <a:xfrm>
            <a:off x="3350260" y="2140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4" name="New shape" descr="27063MEANInside"/>
          <p:cNvSpPr/>
          <p:nvPr/>
        </p:nvSpPr>
        <p:spPr>
          <a:xfrm>
            <a:off x="3445510" y="2140285"/>
            <a:ext cx="708660" cy="317500"/>
          </a:xfrm>
          <a:prstGeom prst="rect">
            <a:avLst/>
          </a:prstGeom>
          <a:solidFill>
            <a:srgbClr val="E8565A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000000"/>
                </a:solidFill>
                <a:latin typeface="Arial" pitchFamily="34" charset="0"/>
              </a:rPr>
              <a:t>3.41</a:t>
            </a:r>
          </a:p>
        </p:txBody>
      </p:sp>
      <p:sp>
        <p:nvSpPr>
          <p:cNvPr id="75" name="New shape" descr="27063: prevMean"/>
          <p:cNvSpPr/>
          <p:nvPr/>
        </p:nvSpPr>
        <p:spPr>
          <a:xfrm>
            <a:off x="4249420" y="2140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3.81</a:t>
            </a:r>
          </a:p>
        </p:txBody>
      </p:sp>
      <p:sp>
        <p:nvSpPr>
          <p:cNvPr id="76" name="New shape" descr="27063: change"/>
          <p:cNvSpPr/>
          <p:nvPr/>
        </p:nvSpPr>
        <p:spPr>
          <a:xfrm>
            <a:off x="5148580" y="2140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New shape" descr="cellArrow"/>
          <p:cNvSpPr/>
          <p:nvPr/>
        </p:nvSpPr>
        <p:spPr>
          <a:xfrm rot="10800000">
            <a:off x="5300980" y="2222835"/>
            <a:ext cx="152400" cy="152400"/>
          </a:xfrm>
          <a:prstGeom prst="triangle">
            <a:avLst/>
          </a:prstGeom>
          <a:solidFill>
            <a:srgbClr val="C42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8" name="New shape"/>
          <p:cNvSpPr/>
          <p:nvPr/>
        </p:nvSpPr>
        <p:spPr>
          <a:xfrm>
            <a:off x="5364480" y="2140285"/>
            <a:ext cx="7467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sz="1400">
                <a:solidFill>
                  <a:srgbClr val="1A1A1A"/>
                </a:solidFill>
                <a:latin typeface="Arial" pitchFamily="34" charset="0"/>
              </a:rPr>
              <a:t>-0.40</a:t>
            </a:r>
          </a:p>
        </p:txBody>
      </p:sp>
      <p:sp>
        <p:nvSpPr>
          <p:cNvPr id="79" name="New shape" descr="27063: fd"/>
          <p:cNvSpPr/>
          <p:nvPr/>
        </p:nvSpPr>
        <p:spPr>
          <a:xfrm>
            <a:off x="6047739" y="2140285"/>
            <a:ext cx="1968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80" name="ChartObject"/>
          <p:cNvGraphicFramePr/>
          <p:nvPr/>
        </p:nvGraphicFramePr>
        <p:xfrm>
          <a:off x="6047739" y="2076785"/>
          <a:ext cx="1968500" cy="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1" name="New shape" descr="27063MEAN_PERRANK"/>
          <p:cNvSpPr/>
          <p:nvPr/>
        </p:nvSpPr>
        <p:spPr>
          <a:xfrm>
            <a:off x="8016239" y="2140285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New shape"/>
          <p:cNvSpPr/>
          <p:nvPr/>
        </p:nvSpPr>
        <p:spPr>
          <a:xfrm>
            <a:off x="8016239" y="2140285"/>
            <a:ext cx="44958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23</a:t>
            </a:r>
          </a:p>
        </p:txBody>
      </p:sp>
      <p:graphicFrame>
        <p:nvGraphicFramePr>
          <p:cNvPr id="83" name="ChartObject" descr="mprChart"/>
          <p:cNvGraphicFramePr/>
          <p:nvPr/>
        </p:nvGraphicFramePr>
        <p:xfrm>
          <a:off x="8285987" y="2076785"/>
          <a:ext cx="629412" cy="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5" name="New shape"/>
          <p:cNvSpPr/>
          <p:nvPr/>
        </p:nvSpPr>
        <p:spPr>
          <a:xfrm>
            <a:off x="228600" y="2521285"/>
            <a:ext cx="8686799" cy="0"/>
          </a:xfrm>
          <a:prstGeom prst="line">
            <a:avLst/>
          </a:prstGeom>
          <a:noFill/>
          <a:ln w="12700">
            <a:solidFill>
              <a:srgbClr val="A9AB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7" name="New shape" descr="26477"/>
          <p:cNvSpPr/>
          <p:nvPr/>
        </p:nvSpPr>
        <p:spPr>
          <a:xfrm>
            <a:off x="228600" y="2521285"/>
            <a:ext cx="22225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l"/>
            <a:r>
              <a:rPr sz="800">
                <a:solidFill>
                  <a:srgbClr val="1A1A1A"/>
                </a:solidFill>
                <a:latin typeface="Arial" pitchFamily="34" charset="0"/>
              </a:rPr>
              <a:t>I am able to maintain a healthy balance between work and personal commitments.</a:t>
            </a:r>
          </a:p>
        </p:txBody>
      </p:sp>
      <p:sp>
        <p:nvSpPr>
          <p:cNvPr id="88" name="New shape" descr="26477: count"/>
          <p:cNvSpPr/>
          <p:nvPr/>
        </p:nvSpPr>
        <p:spPr>
          <a:xfrm>
            <a:off x="2451100" y="2521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429</a:t>
            </a:r>
          </a:p>
        </p:txBody>
      </p:sp>
      <p:sp>
        <p:nvSpPr>
          <p:cNvPr id="89" name="New shape" descr="26477MEAN"/>
          <p:cNvSpPr/>
          <p:nvPr/>
        </p:nvSpPr>
        <p:spPr>
          <a:xfrm>
            <a:off x="3350260" y="2521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New shape" descr="26477MEANInside"/>
          <p:cNvSpPr/>
          <p:nvPr/>
        </p:nvSpPr>
        <p:spPr>
          <a:xfrm>
            <a:off x="3445510" y="2521285"/>
            <a:ext cx="708660" cy="317500"/>
          </a:xfrm>
          <a:prstGeom prst="rect">
            <a:avLst/>
          </a:prstGeom>
          <a:solidFill>
            <a:srgbClr val="E8565A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000000"/>
                </a:solidFill>
                <a:latin typeface="Arial" pitchFamily="34" charset="0"/>
              </a:rPr>
              <a:t>3.17</a:t>
            </a:r>
          </a:p>
        </p:txBody>
      </p:sp>
      <p:sp>
        <p:nvSpPr>
          <p:cNvPr id="91" name="New shape" descr="26477: prevMean"/>
          <p:cNvSpPr/>
          <p:nvPr/>
        </p:nvSpPr>
        <p:spPr>
          <a:xfrm>
            <a:off x="4249420" y="2521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3.44</a:t>
            </a:r>
          </a:p>
        </p:txBody>
      </p:sp>
      <p:sp>
        <p:nvSpPr>
          <p:cNvPr id="92" name="New shape" descr="26477: change"/>
          <p:cNvSpPr/>
          <p:nvPr/>
        </p:nvSpPr>
        <p:spPr>
          <a:xfrm>
            <a:off x="5148580" y="2521285"/>
            <a:ext cx="8991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3" name="New shape" descr="cellArrow"/>
          <p:cNvSpPr/>
          <p:nvPr/>
        </p:nvSpPr>
        <p:spPr>
          <a:xfrm rot="10800000">
            <a:off x="5300980" y="2603835"/>
            <a:ext cx="152400" cy="152400"/>
          </a:xfrm>
          <a:prstGeom prst="triangle">
            <a:avLst/>
          </a:prstGeom>
          <a:solidFill>
            <a:srgbClr val="C42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4" name="New shape"/>
          <p:cNvSpPr/>
          <p:nvPr/>
        </p:nvSpPr>
        <p:spPr>
          <a:xfrm>
            <a:off x="5364480" y="2521285"/>
            <a:ext cx="7467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sz="1400">
                <a:solidFill>
                  <a:srgbClr val="1A1A1A"/>
                </a:solidFill>
                <a:latin typeface="Arial" pitchFamily="34" charset="0"/>
              </a:rPr>
              <a:t>-0.27</a:t>
            </a:r>
          </a:p>
        </p:txBody>
      </p:sp>
      <p:sp>
        <p:nvSpPr>
          <p:cNvPr id="95" name="New shape" descr="26477: fd"/>
          <p:cNvSpPr/>
          <p:nvPr/>
        </p:nvSpPr>
        <p:spPr>
          <a:xfrm>
            <a:off x="6047739" y="2521285"/>
            <a:ext cx="1968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96" name="ChartObject"/>
          <p:cNvGraphicFramePr/>
          <p:nvPr/>
        </p:nvGraphicFramePr>
        <p:xfrm>
          <a:off x="6047739" y="2457785"/>
          <a:ext cx="1968500" cy="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7" name="New shape" descr="26477MEAN_PERRANK"/>
          <p:cNvSpPr/>
          <p:nvPr/>
        </p:nvSpPr>
        <p:spPr>
          <a:xfrm>
            <a:off x="8016239" y="2521285"/>
            <a:ext cx="8991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8" name="New shape"/>
          <p:cNvSpPr/>
          <p:nvPr/>
        </p:nvSpPr>
        <p:spPr>
          <a:xfrm>
            <a:off x="8016239" y="2521285"/>
            <a:ext cx="44958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9</a:t>
            </a:r>
          </a:p>
        </p:txBody>
      </p:sp>
      <p:graphicFrame>
        <p:nvGraphicFramePr>
          <p:cNvPr id="99" name="ChartObject" descr="mprChart"/>
          <p:cNvGraphicFramePr/>
          <p:nvPr/>
        </p:nvGraphicFramePr>
        <p:xfrm>
          <a:off x="8285987" y="2457785"/>
          <a:ext cx="629412" cy="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 descr="footer"/>
          <p:cNvSpPr/>
          <p:nvPr/>
        </p:nvSpPr>
        <p:spPr>
          <a:xfrm>
            <a:off x="0" y="6413500"/>
            <a:ext cx="9144000" cy="444500"/>
          </a:xfrm>
          <a:prstGeom prst="rect">
            <a:avLst/>
          </a:prstGeom>
          <a:solidFill>
            <a:srgbClr val="1A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New shape" descr="pageNum"/>
          <p:cNvSpPr/>
          <p:nvPr/>
        </p:nvSpPr>
        <p:spPr>
          <a:xfrm>
            <a:off x="0" y="6413500"/>
            <a:ext cx="548640" cy="44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800">
                <a:solidFill>
                  <a:srgbClr val="61C25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4" name="New shape"/>
          <p:cNvSpPr/>
          <p:nvPr/>
        </p:nvSpPr>
        <p:spPr>
          <a:xfrm flipH="1">
            <a:off x="548640" y="6540500"/>
            <a:ext cx="0" cy="317500"/>
          </a:xfrm>
          <a:prstGeom prst="line">
            <a:avLst/>
          </a:prstGeom>
          <a:noFill/>
          <a:ln w="12700">
            <a:solidFill>
              <a:srgbClr val="61C2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New shape"/>
          <p:cNvSpPr/>
          <p:nvPr/>
        </p:nvSpPr>
        <p:spPr>
          <a:xfrm>
            <a:off x="548640" y="6540500"/>
            <a:ext cx="54864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87500" lnSpcReduction="20000"/>
          </a:bodyPr>
          <a:lstStyle/>
          <a:p>
            <a:pPr algn="l"/>
            <a:r>
              <a:rPr sz="800">
                <a:solidFill>
                  <a:srgbClr val="FFFFFF"/>
                </a:solidFill>
                <a:latin typeface="Arial" pitchFamily="34" charset="0"/>
              </a:rPr>
              <a:t>Copyright 2021 Gallup, Inc. All rights reserved. Copyright © 1993-1998 Gallup, Inc. All rights reserved.  The Gallup Q12 items are Gallup proprietary information and are protected by law. You may not administer a survey with the Q12 items or reproduce them without consent from Gallup.</a:t>
            </a:r>
          </a:p>
        </p:txBody>
      </p:sp>
      <p:sp>
        <p:nvSpPr>
          <p:cNvPr id="6" name="New shape"/>
          <p:cNvSpPr/>
          <p:nvPr/>
        </p:nvSpPr>
        <p:spPr>
          <a:xfrm>
            <a:off x="7937500" y="6540500"/>
            <a:ext cx="12065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0000" lnSpcReduction="20000"/>
          </a:bodyPr>
          <a:lstStyle/>
          <a:p>
            <a:pPr algn="l"/>
            <a:r>
              <a:rPr sz="2000">
                <a:solidFill>
                  <a:srgbClr val="FFFFFF"/>
                </a:solidFill>
                <a:latin typeface="Georgia"/>
              </a:rPr>
              <a:t>GALLUP</a:t>
            </a:r>
          </a:p>
        </p:txBody>
      </p:sp>
      <p:sp>
        <p:nvSpPr>
          <p:cNvPr id="7" name="New shape" descr="titleText"/>
          <p:cNvSpPr/>
          <p:nvPr/>
        </p:nvSpPr>
        <p:spPr>
          <a:xfrm>
            <a:off x="228600" y="279400"/>
            <a:ext cx="8759051" cy="335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l"/>
            <a:r>
              <a:rPr sz="1600">
                <a:solidFill>
                  <a:srgbClr val="1A1A1A"/>
                </a:solidFill>
                <a:latin typeface="Georgia"/>
              </a:rPr>
              <a:t>Custom Questions</a:t>
            </a:r>
          </a:p>
        </p:txBody>
      </p:sp>
      <p:sp>
        <p:nvSpPr>
          <p:cNvPr id="8" name="New shape" descr="csvNote"/>
          <p:cNvSpPr/>
          <p:nvPr/>
        </p:nvSpPr>
        <p:spPr>
          <a:xfrm>
            <a:off x="0" y="6184900"/>
            <a:ext cx="914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0000" lnSpcReduction="20000"/>
          </a:bodyPr>
          <a:lstStyle/>
          <a:p>
            <a:pPr algn="ctr"/>
            <a:r>
              <a:rPr sz="1400">
                <a:solidFill>
                  <a:srgbClr val="A9ABAC"/>
                </a:solidFill>
                <a:latin typeface="Arial" pitchFamily="34" charset="0"/>
              </a:rPr>
              <a:t>Your responses are available in a .csv file. Please log on to my.gallup.com to download your full list of responses.</a:t>
            </a:r>
          </a:p>
        </p:txBody>
      </p:sp>
      <p:sp>
        <p:nvSpPr>
          <p:cNvPr id="9" name="New shape" descr="Questions"/>
          <p:cNvSpPr/>
          <p:nvPr/>
        </p:nvSpPr>
        <p:spPr>
          <a:xfrm>
            <a:off x="228600" y="615015"/>
            <a:ext cx="2222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sz="900">
                <a:solidFill>
                  <a:srgbClr val="666666"/>
                </a:solidFill>
                <a:latin typeface="Arial" pitchFamily="34" charset="0"/>
              </a:rPr>
              <a:t>Questions</a:t>
            </a:r>
          </a:p>
        </p:txBody>
      </p:sp>
      <p:sp>
        <p:nvSpPr>
          <p:cNvPr id="10" name="New shape" descr="Total N"/>
          <p:cNvSpPr/>
          <p:nvPr/>
        </p:nvSpPr>
        <p:spPr>
          <a:xfrm>
            <a:off x="2451100" y="615015"/>
            <a:ext cx="12928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Total N</a:t>
            </a:r>
          </a:p>
        </p:txBody>
      </p:sp>
      <p:sp>
        <p:nvSpPr>
          <p:cNvPr id="11" name="New shape" descr="Positive"/>
          <p:cNvSpPr/>
          <p:nvPr/>
        </p:nvSpPr>
        <p:spPr>
          <a:xfrm>
            <a:off x="3743960" y="615015"/>
            <a:ext cx="12928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Positive</a:t>
            </a:r>
          </a:p>
        </p:txBody>
      </p:sp>
      <p:sp>
        <p:nvSpPr>
          <p:cNvPr id="12" name="New shape" descr="Negative"/>
          <p:cNvSpPr/>
          <p:nvPr/>
        </p:nvSpPr>
        <p:spPr>
          <a:xfrm>
            <a:off x="5036820" y="615015"/>
            <a:ext cx="12928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Negative</a:t>
            </a:r>
          </a:p>
        </p:txBody>
      </p:sp>
      <p:sp>
        <p:nvSpPr>
          <p:cNvPr id="13" name="New shape" descr="Neutral"/>
          <p:cNvSpPr/>
          <p:nvPr/>
        </p:nvSpPr>
        <p:spPr>
          <a:xfrm>
            <a:off x="6329680" y="615015"/>
            <a:ext cx="12928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Neutral</a:t>
            </a:r>
          </a:p>
        </p:txBody>
      </p:sp>
      <p:sp>
        <p:nvSpPr>
          <p:cNvPr id="14" name="New shape" descr="Mixed"/>
          <p:cNvSpPr/>
          <p:nvPr/>
        </p:nvSpPr>
        <p:spPr>
          <a:xfrm>
            <a:off x="7622540" y="615015"/>
            <a:ext cx="12928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900">
                <a:solidFill>
                  <a:srgbClr val="666666"/>
                </a:solidFill>
                <a:latin typeface="Arial" pitchFamily="34" charset="0"/>
              </a:rPr>
              <a:t>Mixed</a:t>
            </a:r>
          </a:p>
        </p:txBody>
      </p:sp>
      <p:sp>
        <p:nvSpPr>
          <p:cNvPr id="15" name="New shape"/>
          <p:cNvSpPr/>
          <p:nvPr/>
        </p:nvSpPr>
        <p:spPr>
          <a:xfrm>
            <a:off x="228600" y="996015"/>
            <a:ext cx="8686799" cy="1270"/>
          </a:xfrm>
          <a:prstGeom prst="line">
            <a:avLst/>
          </a:prstGeom>
          <a:noFill/>
          <a:ln w="12700">
            <a:solidFill>
              <a:srgbClr val="A9AB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New shape" descr="556307"/>
          <p:cNvSpPr/>
          <p:nvPr/>
        </p:nvSpPr>
        <p:spPr>
          <a:xfrm>
            <a:off x="228600" y="997285"/>
            <a:ext cx="22225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l"/>
            <a:r>
              <a:rPr sz="800">
                <a:solidFill>
                  <a:srgbClr val="1A1A1A"/>
                </a:solidFill>
                <a:latin typeface="Arial" pitchFamily="34" charset="0"/>
              </a:rPr>
              <a:t>What can Simmons University improve upon to enhance your overall well-being?</a:t>
            </a:r>
          </a:p>
        </p:txBody>
      </p:sp>
      <p:sp>
        <p:nvSpPr>
          <p:cNvPr id="18" name="New shape" descr="556307: count"/>
          <p:cNvSpPr/>
          <p:nvPr/>
        </p:nvSpPr>
        <p:spPr>
          <a:xfrm>
            <a:off x="2451100" y="997285"/>
            <a:ext cx="12928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242</a:t>
            </a:r>
          </a:p>
        </p:txBody>
      </p:sp>
      <p:sp>
        <p:nvSpPr>
          <p:cNvPr id="19" name="New shape" descr="556307pos"/>
          <p:cNvSpPr/>
          <p:nvPr/>
        </p:nvSpPr>
        <p:spPr>
          <a:xfrm>
            <a:off x="3743960" y="997285"/>
            <a:ext cx="12928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New shape" descr="556307posInside"/>
          <p:cNvSpPr/>
          <p:nvPr/>
        </p:nvSpPr>
        <p:spPr>
          <a:xfrm>
            <a:off x="3839210" y="997285"/>
            <a:ext cx="1102360" cy="317500"/>
          </a:xfrm>
          <a:prstGeom prst="rect">
            <a:avLst/>
          </a:prstGeom>
          <a:solidFill>
            <a:srgbClr val="61C250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25%</a:t>
            </a:r>
          </a:p>
        </p:txBody>
      </p:sp>
      <p:sp>
        <p:nvSpPr>
          <p:cNvPr id="21" name="New shape" descr="556307neg"/>
          <p:cNvSpPr/>
          <p:nvPr/>
        </p:nvSpPr>
        <p:spPr>
          <a:xfrm>
            <a:off x="5036820" y="997285"/>
            <a:ext cx="12928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2" name="New shape" descr="556307negInside"/>
          <p:cNvSpPr/>
          <p:nvPr/>
        </p:nvSpPr>
        <p:spPr>
          <a:xfrm>
            <a:off x="5132070" y="997285"/>
            <a:ext cx="1102360" cy="317500"/>
          </a:xfrm>
          <a:prstGeom prst="rect">
            <a:avLst/>
          </a:prstGeom>
          <a:solidFill>
            <a:srgbClr val="E8565A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28%</a:t>
            </a:r>
          </a:p>
        </p:txBody>
      </p:sp>
      <p:sp>
        <p:nvSpPr>
          <p:cNvPr id="23" name="New shape" descr="556307nue"/>
          <p:cNvSpPr/>
          <p:nvPr/>
        </p:nvSpPr>
        <p:spPr>
          <a:xfrm>
            <a:off x="6329680" y="997285"/>
            <a:ext cx="12928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" name="New shape" descr="556307nueInside"/>
          <p:cNvSpPr/>
          <p:nvPr/>
        </p:nvSpPr>
        <p:spPr>
          <a:xfrm>
            <a:off x="6424930" y="997285"/>
            <a:ext cx="1102360" cy="317500"/>
          </a:xfrm>
          <a:prstGeom prst="rect">
            <a:avLst/>
          </a:prstGeom>
          <a:solidFill>
            <a:srgbClr val="FEEA8A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45%</a:t>
            </a:r>
          </a:p>
        </p:txBody>
      </p:sp>
      <p:sp>
        <p:nvSpPr>
          <p:cNvPr id="25" name="New shape" descr="556307mix"/>
          <p:cNvSpPr/>
          <p:nvPr/>
        </p:nvSpPr>
        <p:spPr>
          <a:xfrm>
            <a:off x="7622540" y="997285"/>
            <a:ext cx="129286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6" name="New shape" descr="556307mixInside"/>
          <p:cNvSpPr/>
          <p:nvPr/>
        </p:nvSpPr>
        <p:spPr>
          <a:xfrm>
            <a:off x="7717790" y="997285"/>
            <a:ext cx="1102360" cy="317500"/>
          </a:xfrm>
          <a:prstGeom prst="rect">
            <a:avLst/>
          </a:prstGeom>
          <a:solidFill>
            <a:srgbClr val="BBBBBB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2%</a:t>
            </a:r>
          </a:p>
        </p:txBody>
      </p:sp>
      <p:sp>
        <p:nvSpPr>
          <p:cNvPr id="28" name="New shape"/>
          <p:cNvSpPr/>
          <p:nvPr/>
        </p:nvSpPr>
        <p:spPr>
          <a:xfrm>
            <a:off x="228600" y="1314785"/>
            <a:ext cx="8686800" cy="0"/>
          </a:xfrm>
          <a:prstGeom prst="line">
            <a:avLst/>
          </a:prstGeom>
          <a:noFill/>
          <a:ln w="12700">
            <a:solidFill>
              <a:srgbClr val="A9AB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0" name="New shape" descr="276671"/>
          <p:cNvSpPr/>
          <p:nvPr/>
        </p:nvSpPr>
        <p:spPr>
          <a:xfrm>
            <a:off x="228600" y="1314785"/>
            <a:ext cx="2222500" cy="516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l"/>
            <a:r>
              <a:rPr sz="800">
                <a:solidFill>
                  <a:srgbClr val="1A1A1A"/>
                </a:solidFill>
                <a:latin typeface="Arial" pitchFamily="34" charset="0"/>
              </a:rPr>
              <a:t>Is there anything else you would like Simmons University to know about how COVID-19 has impacted your experiences working at the University? </a:t>
            </a:r>
          </a:p>
        </p:txBody>
      </p:sp>
      <p:sp>
        <p:nvSpPr>
          <p:cNvPr id="31" name="New shape" descr="276671: count"/>
          <p:cNvSpPr/>
          <p:nvPr/>
        </p:nvSpPr>
        <p:spPr>
          <a:xfrm>
            <a:off x="2451100" y="1314785"/>
            <a:ext cx="1292860" cy="516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170</a:t>
            </a:r>
          </a:p>
        </p:txBody>
      </p:sp>
      <p:sp>
        <p:nvSpPr>
          <p:cNvPr id="32" name="New shape" descr="276671pos"/>
          <p:cNvSpPr/>
          <p:nvPr/>
        </p:nvSpPr>
        <p:spPr>
          <a:xfrm>
            <a:off x="3743960" y="1314785"/>
            <a:ext cx="1292860" cy="516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3" name="New shape" descr="276671posInside"/>
          <p:cNvSpPr/>
          <p:nvPr/>
        </p:nvSpPr>
        <p:spPr>
          <a:xfrm>
            <a:off x="3839210" y="1414135"/>
            <a:ext cx="1102360" cy="317500"/>
          </a:xfrm>
          <a:prstGeom prst="rect">
            <a:avLst/>
          </a:prstGeom>
          <a:solidFill>
            <a:srgbClr val="61C250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37%</a:t>
            </a:r>
          </a:p>
        </p:txBody>
      </p:sp>
      <p:sp>
        <p:nvSpPr>
          <p:cNvPr id="34" name="New shape" descr="276671neg"/>
          <p:cNvSpPr/>
          <p:nvPr/>
        </p:nvSpPr>
        <p:spPr>
          <a:xfrm>
            <a:off x="5036820" y="1314785"/>
            <a:ext cx="1292860" cy="516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New shape" descr="276671negInside"/>
          <p:cNvSpPr/>
          <p:nvPr/>
        </p:nvSpPr>
        <p:spPr>
          <a:xfrm>
            <a:off x="5132070" y="1414135"/>
            <a:ext cx="1102360" cy="317500"/>
          </a:xfrm>
          <a:prstGeom prst="rect">
            <a:avLst/>
          </a:prstGeom>
          <a:solidFill>
            <a:srgbClr val="E8565A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40%</a:t>
            </a:r>
          </a:p>
        </p:txBody>
      </p:sp>
      <p:sp>
        <p:nvSpPr>
          <p:cNvPr id="36" name="New shape" descr="276671nue"/>
          <p:cNvSpPr/>
          <p:nvPr/>
        </p:nvSpPr>
        <p:spPr>
          <a:xfrm>
            <a:off x="6329680" y="1314785"/>
            <a:ext cx="1292860" cy="516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New shape" descr="276671nueInside"/>
          <p:cNvSpPr/>
          <p:nvPr/>
        </p:nvSpPr>
        <p:spPr>
          <a:xfrm>
            <a:off x="6424930" y="1414135"/>
            <a:ext cx="1102360" cy="317500"/>
          </a:xfrm>
          <a:prstGeom prst="rect">
            <a:avLst/>
          </a:prstGeom>
          <a:solidFill>
            <a:srgbClr val="FEEA8A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18%</a:t>
            </a:r>
          </a:p>
        </p:txBody>
      </p:sp>
      <p:sp>
        <p:nvSpPr>
          <p:cNvPr id="38" name="New shape" descr="276671mix"/>
          <p:cNvSpPr/>
          <p:nvPr/>
        </p:nvSpPr>
        <p:spPr>
          <a:xfrm>
            <a:off x="7622540" y="1314785"/>
            <a:ext cx="1292860" cy="516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9" name="New shape" descr="276671mixInside"/>
          <p:cNvSpPr/>
          <p:nvPr/>
        </p:nvSpPr>
        <p:spPr>
          <a:xfrm>
            <a:off x="7717790" y="1414135"/>
            <a:ext cx="1102360" cy="317500"/>
          </a:xfrm>
          <a:prstGeom prst="rect">
            <a:avLst/>
          </a:prstGeom>
          <a:solidFill>
            <a:srgbClr val="BBBBBB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1400">
                <a:solidFill>
                  <a:srgbClr val="1A1A1A"/>
                </a:solidFill>
                <a:latin typeface="Arial" pitchFamily="34" charset="0"/>
              </a:rPr>
              <a:t>5%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 descr="footer"/>
          <p:cNvSpPr/>
          <p:nvPr/>
        </p:nvSpPr>
        <p:spPr>
          <a:xfrm>
            <a:off x="0" y="6413500"/>
            <a:ext cx="9144000" cy="444500"/>
          </a:xfrm>
          <a:prstGeom prst="rect">
            <a:avLst/>
          </a:prstGeom>
          <a:solidFill>
            <a:srgbClr val="1A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New shape" descr="pageNum"/>
          <p:cNvSpPr/>
          <p:nvPr/>
        </p:nvSpPr>
        <p:spPr>
          <a:xfrm>
            <a:off x="0" y="6413500"/>
            <a:ext cx="548640" cy="44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800">
                <a:solidFill>
                  <a:srgbClr val="61C25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4" name="New shape"/>
          <p:cNvSpPr/>
          <p:nvPr/>
        </p:nvSpPr>
        <p:spPr>
          <a:xfrm flipH="1">
            <a:off x="548640" y="6540500"/>
            <a:ext cx="0" cy="317500"/>
          </a:xfrm>
          <a:prstGeom prst="line">
            <a:avLst/>
          </a:prstGeom>
          <a:noFill/>
          <a:ln w="12700">
            <a:solidFill>
              <a:srgbClr val="61C2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New shape"/>
          <p:cNvSpPr/>
          <p:nvPr/>
        </p:nvSpPr>
        <p:spPr>
          <a:xfrm>
            <a:off x="548640" y="6540500"/>
            <a:ext cx="54864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87500" lnSpcReduction="20000"/>
          </a:bodyPr>
          <a:lstStyle/>
          <a:p>
            <a:pPr algn="l"/>
            <a:r>
              <a:rPr sz="800">
                <a:solidFill>
                  <a:srgbClr val="FFFFFF"/>
                </a:solidFill>
                <a:latin typeface="Arial" pitchFamily="34" charset="0"/>
              </a:rPr>
              <a:t>Copyright 2021 Gallup, Inc. All rights reserved. Copyright © 1993-1998 Gallup, Inc. All rights reserved.  The Gallup Q12 items are Gallup proprietary information and are protected by law. You may not administer a survey with the Q12 items or reproduce them without consent from Gallup.</a:t>
            </a:r>
          </a:p>
        </p:txBody>
      </p:sp>
      <p:sp>
        <p:nvSpPr>
          <p:cNvPr id="6" name="New shape"/>
          <p:cNvSpPr/>
          <p:nvPr/>
        </p:nvSpPr>
        <p:spPr>
          <a:xfrm>
            <a:off x="7937500" y="6540500"/>
            <a:ext cx="12065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0000" lnSpcReduction="20000"/>
          </a:bodyPr>
          <a:lstStyle/>
          <a:p>
            <a:pPr algn="l"/>
            <a:r>
              <a:rPr sz="2000">
                <a:solidFill>
                  <a:srgbClr val="FFFFFF"/>
                </a:solidFill>
                <a:latin typeface="Georgia"/>
              </a:rPr>
              <a:t>GALLUP</a:t>
            </a:r>
          </a:p>
        </p:txBody>
      </p:sp>
      <p:sp>
        <p:nvSpPr>
          <p:cNvPr id="7" name="New shape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sz="4400">
                <a:solidFill>
                  <a:srgbClr val="1A1A1A"/>
                </a:solidFill>
                <a:latin typeface="Georgia"/>
              </a:rPr>
              <a:t>Thank You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17.10.11"/>
  <p:tag name="AS_TITLE" val="Aspose.Slides for Java"/>
  <p:tag name="AS_VERSION" val="17.9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734</Words>
  <Application>Microsoft Office PowerPoint</Application>
  <PresentationFormat>On-screen Show (4:3)</PresentationFormat>
  <Paragraphs>119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Andrew Kiritsy</cp:lastModifiedBy>
  <cp:revision>2</cp:revision>
  <cp:lastPrinted>2021-04-05T13:32:44Z</cp:lastPrinted>
  <dcterms:created xsi:type="dcterms:W3CDTF">2021-04-05T18:32:44Z</dcterms:created>
  <dcterms:modified xsi:type="dcterms:W3CDTF">2021-04-05T18:50:17Z</dcterms:modified>
</cp:coreProperties>
</file>